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 id="269" r:id="rId15"/>
    <p:sldId id="270" r:id="rId16"/>
    <p:sldId id="271" r:id="rId1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jZDO68O7X5xJbZJeHRkL71U1p8V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E0B799AB-F7DA-4B63-B7E2-DD5A34A588C5}">
  <a:tblStyle styleId="{E0B799AB-F7DA-4B63-B7E2-DD5A34A588C5}" styleName="Table_0">
    <a:wholeTbl>
      <a:tcTxStyle b="off" i="off">
        <a:font>
          <a:latin typeface="Arial"/>
          <a:ea typeface="Arial"/>
          <a:cs typeface="Arial"/>
        </a:font>
        <a:schemeClr val="dk1"/>
      </a:tcTxStyle>
      <a:tcStyle>
        <a:tcBdr>
          <a:left>
            <a:ln w="12700" cap="flat" cmpd="sng">
              <a:solidFill>
                <a:schemeClr val="accent4"/>
              </a:solidFill>
              <a:prstDash val="solid"/>
              <a:round/>
              <a:headEnd type="none" w="sm" len="sm"/>
              <a:tailEnd type="none" w="sm" len="sm"/>
            </a:ln>
          </a:left>
          <a:right>
            <a:ln w="12700" cap="flat" cmpd="sng">
              <a:solidFill>
                <a:schemeClr val="accent4"/>
              </a:solidFill>
              <a:prstDash val="solid"/>
              <a:round/>
              <a:headEnd type="none" w="sm" len="sm"/>
              <a:tailEnd type="none" w="sm" len="sm"/>
            </a:ln>
          </a:right>
          <a:top>
            <a:ln w="12700" cap="flat" cmpd="sng">
              <a:solidFill>
                <a:schemeClr val="accent4"/>
              </a:solidFill>
              <a:prstDash val="solid"/>
              <a:round/>
              <a:headEnd type="none" w="sm" len="sm"/>
              <a:tailEnd type="none" w="sm" len="sm"/>
            </a:ln>
          </a:top>
          <a:bottom>
            <a:ln w="12700" cap="flat" cmpd="sng">
              <a:solidFill>
                <a:schemeClr val="accent4"/>
              </a:solidFill>
              <a:prstDash val="solid"/>
              <a:round/>
              <a:headEnd type="none" w="sm" len="sm"/>
              <a:tailEnd type="none" w="sm" len="sm"/>
            </a:ln>
          </a:bottom>
          <a:insideH>
            <a:ln w="12700" cap="flat" cmpd="sng">
              <a:solidFill>
                <a:schemeClr val="accent4"/>
              </a:solidFill>
              <a:prstDash val="solid"/>
              <a:round/>
              <a:headEnd type="none" w="sm" len="sm"/>
              <a:tailEnd type="none" w="sm" len="sm"/>
            </a:ln>
          </a:insideH>
          <a:insideV>
            <a:ln w="12700" cap="flat" cmpd="sng">
              <a:solidFill>
                <a:schemeClr val="accent4"/>
              </a:solidFill>
              <a:prstDash val="solid"/>
              <a:round/>
              <a:headEnd type="none" w="sm" len="sm"/>
              <a:tailEnd type="none" w="sm" len="sm"/>
            </a:ln>
          </a:insideV>
        </a:tcBdr>
        <a:fill>
          <a:solidFill>
            <a:srgbClr val="FFFFFF">
              <a:alpha val="0"/>
            </a:srgbClr>
          </a:solidFill>
        </a:fill>
      </a:tcStyle>
    </a:wholeTbl>
    <a:band1H>
      <a:tcTxStyle b="off" i="off"/>
      <a:tcStyle>
        <a:tcBdr/>
        <a:fill>
          <a:solidFill>
            <a:schemeClr val="accent4">
              <a:alpha val="20000"/>
            </a:schemeClr>
          </a:solidFill>
        </a:fill>
      </a:tcStyle>
    </a:band1H>
    <a:band2H>
      <a:tcTxStyle b="off" i="off"/>
      <a:tcStyle>
        <a:tcBdr/>
      </a:tcStyle>
    </a:band2H>
    <a:band1V>
      <a:tcTxStyle b="off" i="off"/>
      <a:tcStyle>
        <a:tcBdr/>
        <a:fill>
          <a:solidFill>
            <a:schemeClr val="accent4">
              <a:alpha val="20000"/>
            </a:schemeClr>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50800" cap="flat" cmpd="sng">
              <a:solidFill>
                <a:schemeClr val="accent4"/>
              </a:solidFill>
              <a:prstDash val="solid"/>
              <a:round/>
              <a:headEnd type="none" w="sm" len="sm"/>
              <a:tailEnd type="none" w="sm" len="sm"/>
            </a:ln>
          </a:top>
        </a:tcBdr>
        <a:fill>
          <a:solidFill>
            <a:srgbClr val="FFFFFF">
              <a:alpha val="0"/>
            </a:srgbClr>
          </a:solidFill>
        </a:fill>
      </a:tcStyle>
    </a:lastRow>
    <a:seCell>
      <a:tcTxStyle b="off" i="off"/>
      <a:tcStyle>
        <a:tcBdr/>
      </a:tcStyle>
    </a:seCell>
    <a:swCell>
      <a:tcTxStyle b="off" i="off"/>
      <a:tcStyle>
        <a:tcBdr/>
      </a:tcStyle>
    </a:swCell>
    <a:firstRow>
      <a:tcTxStyle b="on" i="off"/>
      <a:tcStyle>
        <a:tcBdr>
          <a:bottom>
            <a:ln w="25400" cap="flat" cmpd="sng">
              <a:solidFill>
                <a:schemeClr val="accent4"/>
              </a:solidFill>
              <a:prstDash val="solid"/>
              <a:round/>
              <a:headEnd type="none" w="sm" len="sm"/>
              <a:tailEnd type="none" w="sm" len="sm"/>
            </a:ln>
          </a:bottom>
        </a:tcBdr>
        <a:fill>
          <a:solidFill>
            <a:srgbClr val="FFFFFF">
              <a:alpha val="0"/>
            </a:srgbClr>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63"/>
    <p:restoredTop sz="94582"/>
  </p:normalViewPr>
  <p:slideViewPr>
    <p:cSldViewPr snapToGrid="0">
      <p:cViewPr varScale="1">
        <p:scale>
          <a:sx n="105" d="100"/>
          <a:sy n="105" d="100"/>
        </p:scale>
        <p:origin x="50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Verdana"/>
                <a:ea typeface="Verdana"/>
                <a:cs typeface="Verdana"/>
                <a:sym typeface="Verdana"/>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Verdana"/>
                <a:ea typeface="Verdana"/>
                <a:cs typeface="Verdana"/>
                <a:sym typeface="Verdana"/>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Verdana"/>
                <a:ea typeface="Verdana"/>
                <a:cs typeface="Verdana"/>
                <a:sym typeface="Verdana"/>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Verdana"/>
                <a:ea typeface="Verdana"/>
                <a:cs typeface="Verdana"/>
                <a:sym typeface="Verdana"/>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Verdana"/>
                <a:ea typeface="Verdana"/>
                <a:cs typeface="Verdana"/>
                <a:sym typeface="Verdana"/>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Verdana"/>
                <a:ea typeface="Verdana"/>
                <a:cs typeface="Verdana"/>
                <a:sym typeface="Verdana"/>
              </a:rPr>
              <a:t>‹#›</a:t>
            </a:fld>
            <a:endParaRPr sz="1200" b="0" i="0" u="none" strike="noStrike" cap="none">
              <a:solidFill>
                <a:schemeClr val="dk1"/>
              </a:solidFill>
              <a:latin typeface="Verdana"/>
              <a:ea typeface="Verdana"/>
              <a:cs typeface="Verdana"/>
              <a:sym typeface="Verdana"/>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oregon.gov/odhs/background-checks/Documents/pdq-criminal-tier-3.pdf"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www.oregon.gov/odhs/background-checks/Documents/bcu-weighing-test-providers.pdf" TargetMode="External"/><Relationship Id="rId4" Type="http://schemas.openxmlformats.org/officeDocument/2006/relationships/hyperlink" Target="https://www.oregon.gov/odhs/background-checks/Documents/pdq-abuse-provider.pdf"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oregon.gov/odhs/providers-partners/homecare-workforce/Pages/navigator.aspx"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 name="Google Shape;7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SzPts val="1400"/>
              <a:buFont typeface="Arial"/>
              <a:buChar char="●"/>
            </a:pPr>
            <a:r>
              <a:rPr lang="en-US" dirty="0">
                <a:latin typeface="Arial"/>
                <a:ea typeface="Arial"/>
                <a:cs typeface="Arial"/>
                <a:sym typeface="Arial"/>
              </a:rPr>
              <a:t>Home care is a profession that touches most Oregonians in some way, which is one reason there is an increasing demand for home care workers in the state.</a:t>
            </a:r>
            <a:endParaRPr dirty="0">
              <a:latin typeface="Arial"/>
              <a:ea typeface="Arial"/>
              <a:cs typeface="Arial"/>
              <a:sym typeface="Arial"/>
            </a:endParaRPr>
          </a:p>
          <a:p>
            <a:pPr marL="457200" lvl="0" indent="-317500" algn="l" rtl="0">
              <a:lnSpc>
                <a:spcPct val="100000"/>
              </a:lnSpc>
              <a:spcBef>
                <a:spcPts val="0"/>
              </a:spcBef>
              <a:spcAft>
                <a:spcPts val="0"/>
              </a:spcAft>
              <a:buSzPts val="1400"/>
              <a:buFont typeface="Arial"/>
              <a:buChar char="●"/>
            </a:pPr>
            <a:r>
              <a:rPr lang="en-US" dirty="0">
                <a:latin typeface="Arial"/>
                <a:ea typeface="Arial"/>
                <a:cs typeface="Arial"/>
                <a:sym typeface="Arial"/>
              </a:rPr>
              <a:t>A recent study projects that Oregon will need to fill 36,000 job openings in home care by 2030 to meet this demand.</a:t>
            </a:r>
            <a:endParaRPr dirty="0">
              <a:highlight>
                <a:srgbClr val="FFFFFF"/>
              </a:highlight>
              <a:latin typeface="Arial"/>
              <a:ea typeface="Arial"/>
              <a:cs typeface="Arial"/>
              <a:sym typeface="Arial"/>
            </a:endParaRPr>
          </a:p>
        </p:txBody>
      </p:sp>
      <p:sp>
        <p:nvSpPr>
          <p:cNvPr id="76" name="Google Shape;7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a:latin typeface="Arial"/>
                <a:ea typeface="Arial"/>
                <a:cs typeface="Arial"/>
                <a:sym typeface="Arial"/>
              </a:rPr>
              <a:t>Below are the potentially disqualifying convictions and abuse history that might keep someone from working in home care:​​</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u="sng">
                <a:solidFill>
                  <a:srgbClr val="0E5F9B"/>
                </a:solidFill>
                <a:latin typeface="Arial"/>
                <a:ea typeface="Arial"/>
                <a:cs typeface="Arial"/>
                <a:sym typeface="Arial"/>
                <a:hlinkClick r:id="rId3">
                  <a:extLst>
                    <a:ext uri="{A12FA001-AC4F-418D-AE19-62706E023703}">
                      <ahyp:hlinkClr xmlns:ahyp="http://schemas.microsoft.com/office/drawing/2018/hyperlinkcolor" val="tx"/>
                    </a:ext>
                  </a:extLst>
                </a:hlinkClick>
              </a:rPr>
              <a:t>List of potentially disqualifying crimes for providers</a:t>
            </a:r>
            <a:endParaRPr u="sng">
              <a:solidFill>
                <a:srgbClr val="0E5F9B"/>
              </a:solidFill>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u="sng">
                <a:solidFill>
                  <a:srgbClr val="0E5F9B"/>
                </a:solidFill>
                <a:latin typeface="Arial"/>
                <a:ea typeface="Arial"/>
                <a:cs typeface="Arial"/>
                <a:sym typeface="Arial"/>
                <a:hlinkClick r:id="rId4">
                  <a:extLst>
                    <a:ext uri="{A12FA001-AC4F-418D-AE19-62706E023703}">
                      <ahyp:hlinkClr xmlns:ahyp="http://schemas.microsoft.com/office/drawing/2018/hyperlinkcolor" val="tx"/>
                    </a:ext>
                  </a:extLst>
                </a:hlinkClick>
              </a:rPr>
              <a:t>List of potentially disqualifying abuse for providers</a:t>
            </a:r>
            <a:endParaRPr u="sng">
              <a:solidFill>
                <a:srgbClr val="0E5F9B"/>
              </a:solidFill>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u="sng">
                <a:solidFill>
                  <a:srgbClr val="0E5F9B"/>
                </a:solidFill>
                <a:latin typeface="Arial"/>
                <a:ea typeface="Arial"/>
                <a:cs typeface="Arial"/>
                <a:sym typeface="Arial"/>
                <a:hlinkClick r:id="rId5">
                  <a:extLst>
                    <a:ext uri="{A12FA001-AC4F-418D-AE19-62706E023703}">
                      <ahyp:hlinkClr xmlns:ahyp="http://schemas.microsoft.com/office/drawing/2018/hyperlinkcolor" val="tx"/>
                    </a:ext>
                  </a:extLst>
                </a:hlinkClick>
              </a:rPr>
              <a:t>Weighing test for providers with PDQs</a:t>
            </a:r>
            <a:endParaRPr i="1">
              <a:latin typeface="Arial"/>
              <a:ea typeface="Arial"/>
              <a:cs typeface="Arial"/>
              <a:sym typeface="Arial"/>
            </a:endParaRPr>
          </a:p>
          <a:p>
            <a:pPr marL="457200" marR="0" lvl="0" indent="-228600" algn="l" rtl="0">
              <a:lnSpc>
                <a:spcPct val="100000"/>
              </a:lnSpc>
              <a:spcBef>
                <a:spcPts val="0"/>
              </a:spcBef>
              <a:spcAft>
                <a:spcPts val="0"/>
              </a:spcAft>
              <a:buSzPts val="1400"/>
              <a:buNone/>
            </a:pPr>
            <a:endParaRPr>
              <a:latin typeface="Arial"/>
              <a:ea typeface="Arial"/>
              <a:cs typeface="Arial"/>
              <a:sym typeface="Arial"/>
            </a:endParaRPr>
          </a:p>
        </p:txBody>
      </p:sp>
      <p:sp>
        <p:nvSpPr>
          <p:cNvPr id="169" name="Google Shape;169;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Verdana"/>
                <a:ea typeface="Verdana"/>
                <a:cs typeface="Verdana"/>
                <a:sym typeface="Verdana"/>
              </a:rPr>
              <a:t>10</a:t>
            </a:fld>
            <a:endParaRPr sz="1200" b="0" i="0" u="none" strike="noStrike" cap="none">
              <a:solidFill>
                <a:schemeClr val="dk1"/>
              </a:solidFill>
              <a:latin typeface="Verdana"/>
              <a:ea typeface="Verdana"/>
              <a:cs typeface="Verdana"/>
              <a:sym typeface="Verdan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Clr>
                <a:srgbClr val="000000"/>
              </a:buClr>
              <a:buSzPts val="1400"/>
              <a:buFont typeface="Arial"/>
              <a:buChar char="●"/>
            </a:pPr>
            <a:r>
              <a:rPr lang="en-US" i="0" u="none" strike="noStrike" dirty="0">
                <a:solidFill>
                  <a:srgbClr val="000000"/>
                </a:solidFill>
                <a:latin typeface="Arial"/>
                <a:ea typeface="Arial"/>
                <a:cs typeface="Arial"/>
                <a:sym typeface="Arial"/>
              </a:rPr>
              <a:t> The updated website also offers materials in multiple languages.</a:t>
            </a:r>
            <a:endParaRPr dirty="0">
              <a:latin typeface="Arial"/>
              <a:ea typeface="Arial"/>
              <a:cs typeface="Arial"/>
              <a:sym typeface="Arial"/>
            </a:endParaRPr>
          </a:p>
          <a:p>
            <a:pPr marL="457200" lvl="0" indent="-317500" algn="l" rtl="0">
              <a:lnSpc>
                <a:spcPct val="100000"/>
              </a:lnSpc>
              <a:spcBef>
                <a:spcPts val="0"/>
              </a:spcBef>
              <a:spcAft>
                <a:spcPts val="0"/>
              </a:spcAft>
              <a:buClr>
                <a:srgbClr val="000000"/>
              </a:buClr>
              <a:buSzPts val="1400"/>
              <a:buFont typeface="Arial"/>
              <a:buChar char="●"/>
            </a:pPr>
            <a:r>
              <a:rPr lang="en-US" i="0" u="none" strike="noStrike" dirty="0">
                <a:solidFill>
                  <a:srgbClr val="000000"/>
                </a:solidFill>
                <a:latin typeface="Arial"/>
                <a:ea typeface="Arial"/>
                <a:cs typeface="Arial"/>
                <a:sym typeface="Arial"/>
              </a:rPr>
              <a:t> It has resources for applicants and also for people already working in home care.</a:t>
            </a:r>
            <a:br>
              <a:rPr lang="en-US" dirty="0">
                <a:latin typeface="Arial"/>
                <a:ea typeface="Arial"/>
                <a:cs typeface="Arial"/>
                <a:sym typeface="Arial"/>
              </a:rPr>
            </a:br>
            <a:endParaRPr dirty="0">
              <a:latin typeface="Arial"/>
              <a:ea typeface="Arial"/>
              <a:cs typeface="Arial"/>
              <a:sym typeface="Arial"/>
            </a:endParaRPr>
          </a:p>
        </p:txBody>
      </p:sp>
      <p:sp>
        <p:nvSpPr>
          <p:cNvPr id="160" name="Google Shape;16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 name="Google Shape;17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Clr>
                <a:srgbClr val="000000"/>
              </a:buClr>
              <a:buSzPts val="1400"/>
              <a:buFont typeface="Arial"/>
              <a:buChar char="●"/>
            </a:pPr>
            <a:r>
              <a:rPr lang="en-US" i="0" u="none" strike="noStrike">
                <a:solidFill>
                  <a:srgbClr val="000000"/>
                </a:solidFill>
                <a:latin typeface="Arial"/>
                <a:ea typeface="Arial"/>
                <a:cs typeface="Arial"/>
                <a:sym typeface="Arial"/>
              </a:rPr>
              <a:t>On the website, there are step by step guides for each of the career options, as pictured here.</a:t>
            </a:r>
            <a:endParaRPr>
              <a:latin typeface="Arial"/>
              <a:ea typeface="Arial"/>
              <a:cs typeface="Arial"/>
              <a:sym typeface="Arial"/>
            </a:endParaRPr>
          </a:p>
          <a:p>
            <a:pPr marL="457200" lvl="0" indent="-317500" algn="l" rtl="0">
              <a:lnSpc>
                <a:spcPct val="100000"/>
              </a:lnSpc>
              <a:spcBef>
                <a:spcPts val="0"/>
              </a:spcBef>
              <a:spcAft>
                <a:spcPts val="0"/>
              </a:spcAft>
              <a:buClr>
                <a:srgbClr val="000000"/>
              </a:buClr>
              <a:buSzPts val="1400"/>
              <a:buFont typeface="Arial"/>
              <a:buChar char="●"/>
            </a:pPr>
            <a:r>
              <a:rPr lang="en-US" i="0" u="none" strike="noStrike">
                <a:solidFill>
                  <a:srgbClr val="000000"/>
                </a:solidFill>
                <a:latin typeface="Arial"/>
                <a:ea typeface="Arial"/>
                <a:cs typeface="Arial"/>
                <a:sym typeface="Arial"/>
              </a:rPr>
              <a:t>There are important steps to pay attention to like the time frame in which the applicant must complete orientation.</a:t>
            </a:r>
            <a:endParaRPr>
              <a:latin typeface="Arial"/>
              <a:ea typeface="Arial"/>
              <a:cs typeface="Arial"/>
              <a:sym typeface="Arial"/>
            </a:endParaRPr>
          </a:p>
          <a:p>
            <a:pPr marL="457200" lvl="0" indent="-317500" algn="l" rtl="0">
              <a:lnSpc>
                <a:spcPct val="100000"/>
              </a:lnSpc>
              <a:spcBef>
                <a:spcPts val="0"/>
              </a:spcBef>
              <a:spcAft>
                <a:spcPts val="0"/>
              </a:spcAft>
              <a:buClr>
                <a:srgbClr val="000000"/>
              </a:buClr>
              <a:buSzPts val="1400"/>
              <a:buFont typeface="Arial"/>
              <a:buChar char="●"/>
            </a:pPr>
            <a:r>
              <a:rPr lang="en-US" i="0" u="none" strike="noStrike">
                <a:solidFill>
                  <a:srgbClr val="000000"/>
                </a:solidFill>
                <a:latin typeface="Arial"/>
                <a:ea typeface="Arial"/>
                <a:cs typeface="Arial"/>
                <a:sym typeface="Arial"/>
              </a:rPr>
              <a:t>The step by step guide also provides tips like checking your email often as most communication goes through email and it can get lost in junk or spam folders.</a:t>
            </a:r>
            <a:br>
              <a:rPr lang="en-US">
                <a:latin typeface="Arial"/>
                <a:ea typeface="Arial"/>
                <a:cs typeface="Arial"/>
                <a:sym typeface="Arial"/>
              </a:rPr>
            </a:br>
            <a:endParaRPr>
              <a:latin typeface="Arial"/>
              <a:ea typeface="Arial"/>
              <a:cs typeface="Arial"/>
              <a:sym typeface="Arial"/>
            </a:endParaRPr>
          </a:p>
        </p:txBody>
      </p:sp>
      <p:sp>
        <p:nvSpPr>
          <p:cNvPr id="186" name="Google Shape;18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59f3a349cd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g359f3a349cd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There are personal coaches to provide free support with the application process, finding jobs and more. Click </a:t>
            </a:r>
            <a:r>
              <a:rPr lang="en-US" u="sng">
                <a:solidFill>
                  <a:schemeClr val="hlink"/>
                </a:solidFill>
                <a:latin typeface="Arial"/>
                <a:ea typeface="Arial"/>
                <a:cs typeface="Arial"/>
                <a:sym typeface="Arial"/>
                <a:hlinkClick r:id="rId3"/>
              </a:rPr>
              <a:t>here</a:t>
            </a:r>
            <a:r>
              <a:rPr lang="en-US">
                <a:latin typeface="Arial"/>
                <a:ea typeface="Arial"/>
                <a:cs typeface="Arial"/>
                <a:sym typeface="Arial"/>
              </a:rPr>
              <a:t> to access additional information about the Provider Navigator Program. </a:t>
            </a:r>
            <a:endParaRPr>
              <a:latin typeface="Arial"/>
              <a:ea typeface="Arial"/>
              <a:cs typeface="Arial"/>
              <a:sym typeface="Arial"/>
            </a:endParaRPr>
          </a:p>
        </p:txBody>
      </p:sp>
      <p:sp>
        <p:nvSpPr>
          <p:cNvPr id="197" name="Google Shape;197;g359f3a349cd_0_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SzPts val="1400"/>
              <a:buFont typeface="Arial"/>
              <a:buChar char="•"/>
            </a:pPr>
            <a:r>
              <a:rPr lang="en-US" i="0">
                <a:latin typeface="Arial"/>
                <a:ea typeface="Arial"/>
                <a:cs typeface="Arial"/>
                <a:sym typeface="Arial"/>
              </a:rPr>
              <a:t>The campaign is grateful for people and organizations willing to share information with their networks, either those consisting of prospective applicants or people who might refer others to apply.</a:t>
            </a:r>
            <a:endParaRPr>
              <a:latin typeface="Arial"/>
              <a:ea typeface="Arial"/>
              <a:cs typeface="Arial"/>
              <a:sym typeface="Arial"/>
            </a:endParaRPr>
          </a:p>
          <a:p>
            <a:pPr marL="457200" lvl="0" indent="-317500" algn="l" rtl="0">
              <a:lnSpc>
                <a:spcPct val="100000"/>
              </a:lnSpc>
              <a:spcBef>
                <a:spcPts val="0"/>
              </a:spcBef>
              <a:spcAft>
                <a:spcPts val="0"/>
              </a:spcAft>
              <a:buSzPts val="1400"/>
              <a:buFont typeface="Arial"/>
              <a:buChar char="•"/>
            </a:pPr>
            <a:r>
              <a:rPr lang="en-US" i="0">
                <a:latin typeface="Arial"/>
                <a:ea typeface="Arial"/>
                <a:cs typeface="Arial"/>
                <a:sym typeface="Arial"/>
              </a:rPr>
              <a:t>The online toolkit is available at www.OregonHomeCareJobs.</a:t>
            </a:r>
            <a:r>
              <a:rPr lang="en-US">
                <a:latin typeface="Arial"/>
                <a:ea typeface="Arial"/>
                <a:cs typeface="Arial"/>
                <a:sym typeface="Arial"/>
              </a:rPr>
              <a:t>com</a:t>
            </a:r>
            <a:r>
              <a:rPr lang="en-US" i="0">
                <a:latin typeface="Arial"/>
                <a:ea typeface="Arial"/>
                <a:cs typeface="Arial"/>
                <a:sym typeface="Arial"/>
              </a:rPr>
              <a:t>/toolkit. </a:t>
            </a:r>
            <a:endParaRPr>
              <a:latin typeface="Arial"/>
              <a:ea typeface="Arial"/>
              <a:cs typeface="Arial"/>
              <a:sym typeface="Arial"/>
            </a:endParaRPr>
          </a:p>
          <a:p>
            <a:pPr marL="457200" lvl="0" indent="-317500" algn="l" rtl="0">
              <a:lnSpc>
                <a:spcPct val="100000"/>
              </a:lnSpc>
              <a:spcBef>
                <a:spcPts val="0"/>
              </a:spcBef>
              <a:spcAft>
                <a:spcPts val="0"/>
              </a:spcAft>
              <a:buSzPts val="1400"/>
              <a:buFont typeface="Arial"/>
              <a:buChar char="•"/>
            </a:pPr>
            <a:r>
              <a:rPr lang="en-US" i="0">
                <a:latin typeface="Arial"/>
                <a:ea typeface="Arial"/>
                <a:cs typeface="Arial"/>
                <a:sym typeface="Arial"/>
              </a:rPr>
              <a:t>Some current campaign collaborators are career specialists at community colleges, people from the Oregon Office of Rural Health, the Coalition of Local Health Officials, members of various WorkSource offices across the state, and others. </a:t>
            </a:r>
            <a:endParaRPr i="0">
              <a:latin typeface="Arial"/>
              <a:ea typeface="Arial"/>
              <a:cs typeface="Arial"/>
              <a:sym typeface="Arial"/>
            </a:endParaRPr>
          </a:p>
        </p:txBody>
      </p:sp>
      <p:sp>
        <p:nvSpPr>
          <p:cNvPr id="207" name="Google Shape;20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7" name="Google Shape;217;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500"/>
              </a:spcBef>
              <a:spcAft>
                <a:spcPts val="0"/>
              </a:spcAft>
              <a:buClr>
                <a:srgbClr val="000000"/>
              </a:buClr>
              <a:buSzPts val="1400"/>
              <a:buFont typeface="Arial"/>
              <a:buChar char="●"/>
            </a:pPr>
            <a:r>
              <a:rPr lang="en-US" b="0" i="0" u="none" strike="noStrike" dirty="0">
                <a:solidFill>
                  <a:srgbClr val="000000"/>
                </a:solidFill>
                <a:latin typeface="Arial"/>
                <a:ea typeface="Arial"/>
                <a:cs typeface="Arial"/>
                <a:sym typeface="Arial"/>
              </a:rPr>
              <a:t>This work makes a difference in someone’s life, supporting them to live more independently and direct their own lives.</a:t>
            </a:r>
            <a:endParaRPr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endParaRPr>
          </a:p>
          <a:p>
            <a:pPr marL="457200" lvl="0" indent="-317500" algn="l" rtl="0">
              <a:lnSpc>
                <a:spcPct val="100000"/>
              </a:lnSpc>
              <a:spcBef>
                <a:spcPts val="0"/>
              </a:spcBef>
              <a:spcAft>
                <a:spcPts val="0"/>
              </a:spcAft>
              <a:buClr>
                <a:srgbClr val="000000"/>
              </a:buClr>
              <a:buSzPts val="1400"/>
              <a:buFont typeface="Arial"/>
              <a:buChar char="●"/>
            </a:pPr>
            <a:r>
              <a:rPr lang="en-US" b="0" i="0" u="none" strike="noStrike" dirty="0">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Days can be hard, physically and emotionally. </a:t>
            </a:r>
            <a:endParaRPr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endParaRPr>
          </a:p>
          <a:p>
            <a:pPr marL="457200" lvl="0" indent="-317500" algn="l" rtl="0">
              <a:lnSpc>
                <a:spcPct val="100000"/>
              </a:lnSpc>
              <a:spcBef>
                <a:spcPts val="0"/>
              </a:spcBef>
              <a:spcAft>
                <a:spcPts val="0"/>
              </a:spcAft>
              <a:buClr>
                <a:srgbClr val="000000"/>
              </a:buClr>
              <a:buSzPts val="1400"/>
              <a:buFont typeface="Arial"/>
              <a:buChar char="●"/>
            </a:pPr>
            <a:r>
              <a:rPr lang="en-US" b="0" i="0" u="none" strike="noStrike" dirty="0">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And they can also be filled with joy. Many care providers describe moments of laughter, dancing and painting. </a:t>
            </a:r>
            <a:endParaRPr dirty="0"/>
          </a:p>
        </p:txBody>
      </p:sp>
      <p:sp>
        <p:nvSpPr>
          <p:cNvPr id="82" name="Google Shape;8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65100" algn="l" rtl="0">
              <a:lnSpc>
                <a:spcPct val="100000"/>
              </a:lnSpc>
              <a:spcBef>
                <a:spcPts val="0"/>
              </a:spcBef>
              <a:spcAft>
                <a:spcPts val="0"/>
              </a:spcAft>
              <a:buClr>
                <a:srgbClr val="000000"/>
              </a:buClr>
              <a:buSzPts val="1300"/>
              <a:buFont typeface="Arial"/>
              <a:buChar char="•"/>
            </a:pPr>
            <a:r>
              <a:rPr lang="en-US" b="0" i="0" u="none" strike="noStrike" dirty="0">
                <a:solidFill>
                  <a:srgbClr val="000000"/>
                </a:solidFill>
                <a:latin typeface="Arial"/>
                <a:ea typeface="Arial"/>
                <a:cs typeface="Arial"/>
                <a:sym typeface="Arial"/>
              </a:rPr>
              <a:t>There are jobs available in every county across the </a:t>
            </a:r>
            <a:r>
              <a:rPr lang="en-US" dirty="0">
                <a:solidFill>
                  <a:srgbClr val="000000"/>
                </a:solidFill>
                <a:latin typeface="Arial"/>
                <a:ea typeface="Arial"/>
                <a:cs typeface="Arial"/>
                <a:sym typeface="Arial"/>
              </a:rPr>
              <a:t>s</a:t>
            </a:r>
            <a:r>
              <a:rPr lang="en-US" b="0" i="0" u="none" strike="noStrike" dirty="0">
                <a:solidFill>
                  <a:srgbClr val="000000"/>
                </a:solidFill>
                <a:latin typeface="Arial"/>
                <a:ea typeface="Arial"/>
                <a:cs typeface="Arial"/>
                <a:sym typeface="Arial"/>
              </a:rPr>
              <a:t>tate, which means that individuals considering applying can work </a:t>
            </a:r>
            <a:r>
              <a:rPr lang="en-US" dirty="0">
                <a:solidFill>
                  <a:srgbClr val="000000"/>
                </a:solidFill>
                <a:latin typeface="Arial"/>
                <a:ea typeface="Arial"/>
                <a:cs typeface="Arial"/>
                <a:sym typeface="Arial"/>
              </a:rPr>
              <a:t>close or in their home communities. </a:t>
            </a:r>
            <a:endParaRPr dirty="0"/>
          </a:p>
          <a:p>
            <a:pPr marL="171450" lvl="0" indent="-165100" algn="l" rtl="0">
              <a:lnSpc>
                <a:spcPct val="100000"/>
              </a:lnSpc>
              <a:spcBef>
                <a:spcPts val="0"/>
              </a:spcBef>
              <a:spcAft>
                <a:spcPts val="0"/>
              </a:spcAft>
              <a:buClr>
                <a:srgbClr val="000000"/>
              </a:buClr>
              <a:buSzPts val="1300"/>
              <a:buFont typeface="Arial"/>
              <a:buChar char="•"/>
            </a:pPr>
            <a:r>
              <a:rPr lang="en-US" b="0" i="0" u="none" strike="noStrike" dirty="0">
                <a:solidFill>
                  <a:srgbClr val="000000"/>
                </a:solidFill>
                <a:latin typeface="Arial"/>
                <a:ea typeface="Arial"/>
                <a:cs typeface="Arial"/>
                <a:sym typeface="Arial"/>
              </a:rPr>
              <a:t>There is a need for applicants from people of all cultures and in all languages. Many people prefer care from someone who share some things in common.</a:t>
            </a:r>
            <a:endParaRPr dirty="0"/>
          </a:p>
          <a:p>
            <a:pPr marL="171450" marR="0" lvl="0" indent="-165100" algn="l" rtl="0">
              <a:lnSpc>
                <a:spcPct val="100000"/>
              </a:lnSpc>
              <a:spcBef>
                <a:spcPts val="0"/>
              </a:spcBef>
              <a:spcAft>
                <a:spcPts val="0"/>
              </a:spcAft>
              <a:buClr>
                <a:srgbClr val="000000"/>
              </a:buClr>
              <a:buSzPts val="1300"/>
              <a:buFont typeface="Arial"/>
              <a:buChar char="•"/>
            </a:pPr>
            <a:r>
              <a:rPr lang="en-US" b="0" dirty="0">
                <a:solidFill>
                  <a:srgbClr val="000000"/>
                </a:solidFill>
                <a:latin typeface="Arial"/>
                <a:ea typeface="Arial"/>
                <a:cs typeface="Arial"/>
                <a:sym typeface="Arial"/>
              </a:rPr>
              <a:t>Regardless of whether they have ever worked in home care before or have healthcare experience or training.</a:t>
            </a:r>
            <a:endParaRPr b="0" i="0" u="none" strike="noStrik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Arial"/>
              <a:buNone/>
            </a:pPr>
            <a:endParaRPr b="0" i="0" u="none" strike="noStrike" dirty="0">
              <a:solidFill>
                <a:srgbClr val="000000"/>
              </a:solidFill>
              <a:latin typeface="Arial"/>
              <a:ea typeface="Arial"/>
              <a:cs typeface="Arial"/>
              <a:sym typeface="Arial"/>
            </a:endParaRPr>
          </a:p>
          <a:p>
            <a:pPr marL="0" lvl="0" indent="0" algn="l" rtl="0">
              <a:lnSpc>
                <a:spcPct val="100000"/>
              </a:lnSpc>
              <a:spcBef>
                <a:spcPts val="0"/>
              </a:spcBef>
              <a:spcAft>
                <a:spcPts val="0"/>
              </a:spcAft>
              <a:buClr>
                <a:srgbClr val="000000"/>
              </a:buClr>
              <a:buSzPts val="1600"/>
              <a:buFont typeface="Arial"/>
              <a:buNone/>
            </a:pPr>
            <a:r>
              <a:rPr lang="en-US" dirty="0">
                <a:solidFill>
                  <a:srgbClr val="000000"/>
                </a:solidFill>
                <a:latin typeface="Arial"/>
                <a:ea typeface="Arial"/>
                <a:cs typeface="Arial"/>
                <a:sym typeface="Arial"/>
              </a:rPr>
              <a:t>The jobs referenced here are </a:t>
            </a:r>
            <a:r>
              <a:rPr lang="en-US" b="1" dirty="0">
                <a:solidFill>
                  <a:srgbClr val="000000"/>
                </a:solidFill>
                <a:latin typeface="Arial"/>
                <a:ea typeface="Arial"/>
                <a:cs typeface="Arial"/>
                <a:sym typeface="Arial"/>
              </a:rPr>
              <a:t>through the state </a:t>
            </a:r>
            <a:r>
              <a:rPr lang="en-US" b="0" dirty="0">
                <a:solidFill>
                  <a:srgbClr val="000000"/>
                </a:solidFill>
                <a:latin typeface="Arial"/>
                <a:ea typeface="Arial"/>
                <a:cs typeface="Arial"/>
                <a:sym typeface="Arial"/>
              </a:rPr>
              <a:t>as opposed to jobs available for private companies. There are also home care roles to work with private companies that provide care. This campaign, however, is referring to jobs that support individuals already receiving Medicaid support.</a:t>
            </a:r>
            <a:endParaRPr b="1" dirty="0">
              <a:solidFill>
                <a:schemeClr val="accent1"/>
              </a:solidFill>
            </a:endParaRPr>
          </a:p>
          <a:p>
            <a:pPr marL="0" lvl="0" indent="0" algn="l" rtl="0">
              <a:lnSpc>
                <a:spcPct val="100000"/>
              </a:lnSpc>
              <a:spcBef>
                <a:spcPts val="0"/>
              </a:spcBef>
              <a:spcAft>
                <a:spcPts val="0"/>
              </a:spcAft>
              <a:buClr>
                <a:schemeClr val="dk1"/>
              </a:buClr>
              <a:buSzPts val="1200"/>
              <a:buFont typeface="Verdana"/>
              <a:buNone/>
            </a:pPr>
            <a:endParaRPr b="1" dirty="0">
              <a:solidFill>
                <a:schemeClr val="accent1"/>
              </a:solidFill>
            </a:endParaRPr>
          </a:p>
          <a:p>
            <a:pPr marL="0" lvl="0" indent="0" algn="l" rtl="0">
              <a:lnSpc>
                <a:spcPct val="100000"/>
              </a:lnSpc>
              <a:spcBef>
                <a:spcPts val="0"/>
              </a:spcBef>
              <a:spcAft>
                <a:spcPts val="0"/>
              </a:spcAft>
              <a:buClr>
                <a:schemeClr val="dk1"/>
              </a:buClr>
              <a:buSzPts val="1200"/>
              <a:buFont typeface="Verdana"/>
              <a:buNone/>
            </a:pPr>
            <a:endParaRPr b="1" dirty="0">
              <a:solidFill>
                <a:schemeClr val="accent1"/>
              </a:solidFill>
            </a:endParaRPr>
          </a:p>
          <a:p>
            <a:pPr marL="0" lvl="0" indent="0" algn="l" rtl="0">
              <a:lnSpc>
                <a:spcPct val="100000"/>
              </a:lnSpc>
              <a:spcBef>
                <a:spcPts val="0"/>
              </a:spcBef>
              <a:spcAft>
                <a:spcPts val="0"/>
              </a:spcAft>
              <a:buSzPts val="1400"/>
              <a:buNone/>
            </a:pPr>
            <a:endParaRPr dirty="0"/>
          </a:p>
        </p:txBody>
      </p:sp>
      <p:sp>
        <p:nvSpPr>
          <p:cNvPr id="92" name="Google Shape;9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Clr>
                <a:srgbClr val="000000"/>
              </a:buClr>
              <a:buSzPts val="1400"/>
              <a:buFont typeface="Arial"/>
              <a:buChar char="●"/>
            </a:pPr>
            <a:r>
              <a:rPr lang="en-US" b="0" i="0" u="none" strike="noStrike">
                <a:solidFill>
                  <a:srgbClr val="000000"/>
                </a:solidFill>
                <a:latin typeface="Arial"/>
                <a:ea typeface="Arial"/>
                <a:cs typeface="Arial"/>
                <a:sym typeface="Arial"/>
              </a:rPr>
              <a:t>Applicants are encouraged to apply for one or more roles as they can work in more than one position at the same time. </a:t>
            </a:r>
            <a:endParaRPr/>
          </a:p>
          <a:p>
            <a:pPr marL="457200" lvl="0" indent="-317500" algn="l" rtl="0">
              <a:lnSpc>
                <a:spcPct val="100000"/>
              </a:lnSpc>
              <a:spcBef>
                <a:spcPts val="0"/>
              </a:spcBef>
              <a:spcAft>
                <a:spcPts val="0"/>
              </a:spcAft>
              <a:buClr>
                <a:srgbClr val="000000"/>
              </a:buClr>
              <a:buSzPts val="1400"/>
              <a:buFont typeface="Arial"/>
              <a:buChar char="●"/>
            </a:pPr>
            <a:r>
              <a:rPr lang="en-US" b="0" i="0" u="none" strike="noStrike">
                <a:solidFill>
                  <a:srgbClr val="000000"/>
                </a:solidFill>
                <a:latin typeface="Arial"/>
                <a:ea typeface="Arial"/>
                <a:cs typeface="Arial"/>
                <a:sym typeface="Arial"/>
              </a:rPr>
              <a:t>Each role supports a different group of people. There are slightly different application processes for each. </a:t>
            </a:r>
            <a:endParaRPr/>
          </a:p>
        </p:txBody>
      </p:sp>
      <p:sp>
        <p:nvSpPr>
          <p:cNvPr id="102" name="Google Shape;10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Clr>
                <a:srgbClr val="000000"/>
              </a:buClr>
              <a:buSzPts val="1400"/>
              <a:buFont typeface="Arial"/>
              <a:buChar char="●"/>
            </a:pPr>
            <a:r>
              <a:rPr lang="en-US" b="0" i="0" u="none" strike="noStrike" dirty="0">
                <a:solidFill>
                  <a:srgbClr val="000000"/>
                </a:solidFill>
                <a:latin typeface="Arial"/>
                <a:ea typeface="Arial"/>
                <a:cs typeface="Arial"/>
                <a:sym typeface="Arial"/>
              </a:rPr>
              <a:t>To meet the demand, Oregon Department of Human Services and Oregon Health Authority, have partnered on an effort to be sure people know about the jobs available and make the process to apply as easy as possible.</a:t>
            </a:r>
            <a:endParaRPr dirty="0"/>
          </a:p>
          <a:p>
            <a:pPr marL="457200" lvl="0" indent="-317500" algn="l" rtl="0">
              <a:lnSpc>
                <a:spcPct val="100000"/>
              </a:lnSpc>
              <a:spcBef>
                <a:spcPts val="0"/>
              </a:spcBef>
              <a:spcAft>
                <a:spcPts val="0"/>
              </a:spcAft>
              <a:buClr>
                <a:srgbClr val="000000"/>
              </a:buClr>
              <a:buSzPts val="1400"/>
              <a:buFont typeface="Arial"/>
              <a:buChar char="●"/>
            </a:pPr>
            <a:r>
              <a:rPr lang="en-US" b="0" i="0" u="none" strike="noStrike" dirty="0">
                <a:solidFill>
                  <a:srgbClr val="000000"/>
                </a:solidFill>
                <a:latin typeface="Arial"/>
                <a:ea typeface="Arial"/>
                <a:cs typeface="Arial"/>
                <a:sym typeface="Arial"/>
              </a:rPr>
              <a:t>Home care has been a critical role for centuries, promoting independence, dignity and the highest quality of life possible for the individuals in need of care by offering customized care in familiar settings and creating the conditions for social connection at home or out in the community. </a:t>
            </a:r>
            <a:endParaRPr dirty="0"/>
          </a:p>
          <a:p>
            <a:pPr marL="457200" lvl="0" indent="-317500" algn="l" rtl="0">
              <a:lnSpc>
                <a:spcPct val="100000"/>
              </a:lnSpc>
              <a:spcBef>
                <a:spcPts val="0"/>
              </a:spcBef>
              <a:spcAft>
                <a:spcPts val="0"/>
              </a:spcAft>
              <a:buClr>
                <a:srgbClr val="000000"/>
              </a:buClr>
              <a:buSzPts val="1400"/>
              <a:buFont typeface="Arial"/>
              <a:buChar char="●"/>
            </a:pPr>
            <a:r>
              <a:rPr lang="en-US" b="0" i="0" u="none" strike="noStrike" dirty="0">
                <a:solidFill>
                  <a:srgbClr val="000000"/>
                </a:solidFill>
                <a:latin typeface="Arial"/>
                <a:ea typeface="Arial"/>
                <a:cs typeface="Arial"/>
                <a:sym typeface="Arial"/>
              </a:rPr>
              <a:t>Home care also leads to better health outcomes; It is a</a:t>
            </a:r>
            <a:r>
              <a:rPr lang="en-US" dirty="0">
                <a:solidFill>
                  <a:srgbClr val="000000"/>
                </a:solidFill>
                <a:latin typeface="Arial"/>
                <a:ea typeface="Arial"/>
                <a:cs typeface="Arial"/>
                <a:sym typeface="Arial"/>
              </a:rPr>
              <a:t>lso </a:t>
            </a:r>
            <a:r>
              <a:rPr lang="en-US" b="0" i="0" u="none" strike="noStrike" dirty="0">
                <a:solidFill>
                  <a:srgbClr val="000000"/>
                </a:solidFill>
                <a:latin typeface="Arial"/>
                <a:ea typeface="Arial"/>
                <a:cs typeface="Arial"/>
                <a:sym typeface="Arial"/>
              </a:rPr>
              <a:t>less expensive for those receiving care and taxpayers than hospital visits and care in an institution like a nursing home. </a:t>
            </a:r>
            <a:endParaRPr b="0" i="0" u="none" strike="noStrike" dirty="0">
              <a:solidFill>
                <a:srgbClr val="92D050"/>
              </a:solidFill>
              <a:latin typeface="Arial"/>
              <a:ea typeface="Arial"/>
              <a:cs typeface="Arial"/>
              <a:sym typeface="Arial"/>
            </a:endParaRPr>
          </a:p>
        </p:txBody>
      </p:sp>
      <p:sp>
        <p:nvSpPr>
          <p:cNvPr id="111" name="Google Shape;11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0">
                <a:latin typeface="Arial"/>
                <a:ea typeface="Arial"/>
                <a:cs typeface="Arial"/>
                <a:sym typeface="Arial"/>
              </a:rPr>
              <a:t>The image here is an example of the campaign that you might see on the side of a bus shelter. The QR code directs people back to the website.</a:t>
            </a:r>
            <a:endParaRPr>
              <a:latin typeface="Arial"/>
              <a:ea typeface="Arial"/>
              <a:cs typeface="Arial"/>
              <a:sym typeface="Arial"/>
            </a:endParaRPr>
          </a:p>
        </p:txBody>
      </p:sp>
      <p:sp>
        <p:nvSpPr>
          <p:cNvPr id="124" name="Google Shape;12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11150" algn="l" rtl="0">
              <a:lnSpc>
                <a:spcPct val="100000"/>
              </a:lnSpc>
              <a:spcBef>
                <a:spcPts val="0"/>
              </a:spcBef>
              <a:spcAft>
                <a:spcPts val="0"/>
              </a:spcAft>
              <a:buClr>
                <a:srgbClr val="000000"/>
              </a:buClr>
              <a:buSzPts val="1300"/>
              <a:buFont typeface="Arial"/>
              <a:buChar char="●"/>
            </a:pPr>
            <a:r>
              <a:rPr lang="en-US" sz="1100" i="0" u="none" strike="noStrike">
                <a:solidFill>
                  <a:srgbClr val="000000"/>
                </a:solidFill>
                <a:latin typeface="Arial"/>
                <a:ea typeface="Arial"/>
                <a:cs typeface="Arial"/>
                <a:sym typeface="Arial"/>
              </a:rPr>
              <a:t>The Home Care profession offers perks.</a:t>
            </a:r>
            <a:endParaRPr sz="1100">
              <a:latin typeface="Arial"/>
              <a:ea typeface="Arial"/>
              <a:cs typeface="Arial"/>
              <a:sym typeface="Arial"/>
            </a:endParaRPr>
          </a:p>
          <a:p>
            <a:pPr marL="914400" lvl="1" indent="-311150" algn="l" rtl="0">
              <a:lnSpc>
                <a:spcPct val="100000"/>
              </a:lnSpc>
              <a:spcBef>
                <a:spcPts val="0"/>
              </a:spcBef>
              <a:spcAft>
                <a:spcPts val="0"/>
              </a:spcAft>
              <a:buClr>
                <a:srgbClr val="000000"/>
              </a:buClr>
              <a:buSzPts val="1300"/>
              <a:buFont typeface="Arial"/>
              <a:buChar char="○"/>
            </a:pPr>
            <a:r>
              <a:rPr lang="en-US" sz="1100" i="0" u="none" strike="noStrike">
                <a:solidFill>
                  <a:srgbClr val="000000"/>
                </a:solidFill>
                <a:latin typeface="Arial"/>
                <a:ea typeface="Arial"/>
                <a:cs typeface="Arial"/>
                <a:sym typeface="Arial"/>
              </a:rPr>
              <a:t>In addition to working in a field with a purpose, home care work provides flexibility. Home care professionals can choose who they </a:t>
            </a:r>
            <a:r>
              <a:rPr lang="en-US" sz="1100">
                <a:solidFill>
                  <a:srgbClr val="000000"/>
                </a:solidFill>
                <a:latin typeface="Arial"/>
                <a:ea typeface="Arial"/>
                <a:cs typeface="Arial"/>
                <a:sym typeface="Arial"/>
              </a:rPr>
              <a:t>work with</a:t>
            </a:r>
            <a:r>
              <a:rPr lang="en-US" sz="1100" i="0" u="none" strike="noStrike">
                <a:solidFill>
                  <a:srgbClr val="000000"/>
                </a:solidFill>
                <a:latin typeface="Arial"/>
                <a:ea typeface="Arial"/>
                <a:cs typeface="Arial"/>
                <a:sym typeface="Arial"/>
              </a:rPr>
              <a:t> and set their hours and schedules with the people they support.</a:t>
            </a:r>
            <a:endParaRPr sz="1100">
              <a:latin typeface="Arial"/>
              <a:ea typeface="Arial"/>
              <a:cs typeface="Arial"/>
              <a:sym typeface="Arial"/>
            </a:endParaRPr>
          </a:p>
          <a:p>
            <a:pPr marL="457200" lvl="0" indent="-311150" algn="l" rtl="0">
              <a:lnSpc>
                <a:spcPct val="100000"/>
              </a:lnSpc>
              <a:spcBef>
                <a:spcPts val="0"/>
              </a:spcBef>
              <a:spcAft>
                <a:spcPts val="0"/>
              </a:spcAft>
              <a:buClr>
                <a:srgbClr val="000000"/>
              </a:buClr>
              <a:buSzPts val="1300"/>
              <a:buFont typeface="Arial"/>
              <a:buChar char="●"/>
            </a:pPr>
            <a:r>
              <a:rPr lang="en-US" sz="1100" i="0" u="none" strike="noStrike">
                <a:solidFill>
                  <a:srgbClr val="000000"/>
                </a:solidFill>
                <a:latin typeface="Arial"/>
                <a:ea typeface="Arial"/>
                <a:cs typeface="Arial"/>
                <a:sym typeface="Arial"/>
              </a:rPr>
              <a:t>The roles offer overtime and paid time off, and healthcare and retirement savings options. Hourly pay increases are available based on the number of hours worked or with additional certifications attained. </a:t>
            </a:r>
            <a:endParaRPr sz="1100">
              <a:latin typeface="Arial"/>
              <a:ea typeface="Arial"/>
              <a:cs typeface="Arial"/>
              <a:sym typeface="Arial"/>
            </a:endParaRPr>
          </a:p>
          <a:p>
            <a:pPr marL="457200" lvl="0" indent="-311150" algn="l" rtl="0">
              <a:lnSpc>
                <a:spcPct val="100000"/>
              </a:lnSpc>
              <a:spcBef>
                <a:spcPts val="0"/>
              </a:spcBef>
              <a:spcAft>
                <a:spcPts val="0"/>
              </a:spcAft>
              <a:buClr>
                <a:srgbClr val="000000"/>
              </a:buClr>
              <a:buSzPts val="1300"/>
              <a:buFont typeface="Arial"/>
              <a:buChar char="●"/>
            </a:pPr>
            <a:r>
              <a:rPr lang="en-US" sz="1100" i="0" u="none" strike="noStrike">
                <a:solidFill>
                  <a:srgbClr val="000000"/>
                </a:solidFill>
                <a:latin typeface="Arial"/>
                <a:ea typeface="Arial"/>
                <a:cs typeface="Arial"/>
                <a:sym typeface="Arial"/>
              </a:rPr>
              <a:t>Free training ensures people feel comfortable and confident in the role. They also provide hours / experience needed to jumpstart a first-time or new career. For some trainings you are paid when you attend.</a:t>
            </a:r>
            <a:endParaRPr sz="1100" i="0" u="none" strike="noStrike">
              <a:solidFill>
                <a:srgbClr val="000000"/>
              </a:solidFill>
              <a:latin typeface="Arial"/>
              <a:ea typeface="Arial"/>
              <a:cs typeface="Arial"/>
              <a:sym typeface="Arial"/>
            </a:endParaRPr>
          </a:p>
          <a:p>
            <a:pPr marL="457200" lvl="0" indent="-311150" algn="l" rtl="0">
              <a:lnSpc>
                <a:spcPct val="100000"/>
              </a:lnSpc>
              <a:spcBef>
                <a:spcPts val="0"/>
              </a:spcBef>
              <a:spcAft>
                <a:spcPts val="0"/>
              </a:spcAft>
              <a:buClr>
                <a:srgbClr val="000000"/>
              </a:buClr>
              <a:buSzPts val="1300"/>
              <a:buFont typeface="Arial"/>
              <a:buChar char="●"/>
            </a:pPr>
            <a:r>
              <a:rPr lang="en-US" sz="1100" i="0" u="none" strike="noStrike">
                <a:solidFill>
                  <a:srgbClr val="000000"/>
                </a:solidFill>
                <a:latin typeface="Arial"/>
                <a:ea typeface="Arial"/>
                <a:cs typeface="Arial"/>
                <a:sym typeface="Arial"/>
              </a:rPr>
              <a:t>Other benefits include: </a:t>
            </a:r>
            <a:endParaRPr sz="1100">
              <a:latin typeface="Arial"/>
              <a:ea typeface="Arial"/>
              <a:cs typeface="Arial"/>
              <a:sym typeface="Arial"/>
            </a:endParaRPr>
          </a:p>
          <a:p>
            <a:pPr marL="914400" lvl="1" indent="-311150" algn="l" rtl="0">
              <a:lnSpc>
                <a:spcPct val="100000"/>
              </a:lnSpc>
              <a:spcBef>
                <a:spcPts val="0"/>
              </a:spcBef>
              <a:spcAft>
                <a:spcPts val="0"/>
              </a:spcAft>
              <a:buClr>
                <a:srgbClr val="000000"/>
              </a:buClr>
              <a:buSzPts val="1300"/>
              <a:buFont typeface="Arial"/>
              <a:buChar char="○"/>
            </a:pPr>
            <a:r>
              <a:rPr lang="en-US" sz="1100" i="0" u="none" strike="noStrike">
                <a:solidFill>
                  <a:srgbClr val="000000"/>
                </a:solidFill>
                <a:latin typeface="Arial"/>
                <a:ea typeface="Arial"/>
                <a:cs typeface="Arial"/>
                <a:sym typeface="Arial"/>
              </a:rPr>
              <a:t>Overtime pay</a:t>
            </a:r>
            <a:endParaRPr sz="1100">
              <a:latin typeface="Arial"/>
              <a:ea typeface="Arial"/>
              <a:cs typeface="Arial"/>
              <a:sym typeface="Arial"/>
            </a:endParaRPr>
          </a:p>
          <a:p>
            <a:pPr marL="914400" lvl="1" indent="-311150" algn="l" rtl="0">
              <a:lnSpc>
                <a:spcPct val="100000"/>
              </a:lnSpc>
              <a:spcBef>
                <a:spcPts val="0"/>
              </a:spcBef>
              <a:spcAft>
                <a:spcPts val="0"/>
              </a:spcAft>
              <a:buClr>
                <a:srgbClr val="000000"/>
              </a:buClr>
              <a:buSzPts val="1300"/>
              <a:buFont typeface="Arial"/>
              <a:buChar char="○"/>
            </a:pPr>
            <a:r>
              <a:rPr lang="en-US" sz="1100" i="0" u="none" strike="noStrike">
                <a:solidFill>
                  <a:srgbClr val="000000"/>
                </a:solidFill>
                <a:latin typeface="Arial"/>
                <a:ea typeface="Arial"/>
                <a:cs typeface="Arial"/>
                <a:sym typeface="Arial"/>
              </a:rPr>
              <a:t>Dental and vision coverage</a:t>
            </a:r>
            <a:endParaRPr sz="1100">
              <a:latin typeface="Arial"/>
              <a:ea typeface="Arial"/>
              <a:cs typeface="Arial"/>
              <a:sym typeface="Arial"/>
            </a:endParaRPr>
          </a:p>
          <a:p>
            <a:pPr marL="914400" lvl="1" indent="-311150" algn="l" rtl="0">
              <a:lnSpc>
                <a:spcPct val="100000"/>
              </a:lnSpc>
              <a:spcBef>
                <a:spcPts val="0"/>
              </a:spcBef>
              <a:spcAft>
                <a:spcPts val="0"/>
              </a:spcAft>
              <a:buClr>
                <a:srgbClr val="000000"/>
              </a:buClr>
              <a:buSzPts val="1300"/>
              <a:buFont typeface="Arial"/>
              <a:buChar char="○"/>
            </a:pPr>
            <a:r>
              <a:rPr lang="en-US" sz="1100" i="0" u="none" strike="noStrike">
                <a:solidFill>
                  <a:srgbClr val="000000"/>
                </a:solidFill>
                <a:latin typeface="Arial"/>
                <a:ea typeface="Arial"/>
                <a:cs typeface="Arial"/>
                <a:sym typeface="Arial"/>
              </a:rPr>
              <a:t>An Employee Assistance Program</a:t>
            </a:r>
            <a:endParaRPr sz="1100">
              <a:latin typeface="Arial"/>
              <a:ea typeface="Arial"/>
              <a:cs typeface="Arial"/>
              <a:sym typeface="Arial"/>
            </a:endParaRPr>
          </a:p>
          <a:p>
            <a:pPr marL="914400" lvl="1" indent="-311150" algn="l" rtl="0">
              <a:lnSpc>
                <a:spcPct val="100000"/>
              </a:lnSpc>
              <a:spcBef>
                <a:spcPts val="0"/>
              </a:spcBef>
              <a:spcAft>
                <a:spcPts val="0"/>
              </a:spcAft>
              <a:buClr>
                <a:srgbClr val="000000"/>
              </a:buClr>
              <a:buSzPts val="1300"/>
              <a:buFont typeface="Arial"/>
              <a:buChar char="○"/>
            </a:pPr>
            <a:r>
              <a:rPr lang="en-US" sz="1100" i="0" u="none" strike="noStrike">
                <a:solidFill>
                  <a:srgbClr val="000000"/>
                </a:solidFill>
                <a:latin typeface="Arial"/>
                <a:ea typeface="Arial"/>
                <a:cs typeface="Arial"/>
                <a:sym typeface="Arial"/>
              </a:rPr>
              <a:t>OregonSaves retirement savings account</a:t>
            </a:r>
            <a:endParaRPr sz="1100">
              <a:latin typeface="Arial"/>
              <a:ea typeface="Arial"/>
              <a:cs typeface="Arial"/>
              <a:sym typeface="Arial"/>
            </a:endParaRPr>
          </a:p>
          <a:p>
            <a:pPr marL="914400" lvl="1" indent="-311150" algn="l" rtl="0">
              <a:lnSpc>
                <a:spcPct val="100000"/>
              </a:lnSpc>
              <a:spcBef>
                <a:spcPts val="0"/>
              </a:spcBef>
              <a:spcAft>
                <a:spcPts val="0"/>
              </a:spcAft>
              <a:buClr>
                <a:srgbClr val="000000"/>
              </a:buClr>
              <a:buSzPts val="1300"/>
              <a:buFont typeface="Arial"/>
              <a:buChar char="○"/>
            </a:pPr>
            <a:r>
              <a:rPr lang="en-US" sz="1100">
                <a:solidFill>
                  <a:srgbClr val="000000"/>
                </a:solidFill>
                <a:latin typeface="Arial"/>
                <a:ea typeface="Arial"/>
                <a:cs typeface="Arial"/>
                <a:sym typeface="Arial"/>
              </a:rPr>
              <a:t>These home care roles start at $20 an hour—</a:t>
            </a:r>
            <a:r>
              <a:rPr lang="en-US" sz="1100" i="0" u="none" strike="noStrike">
                <a:solidFill>
                  <a:srgbClr val="000000"/>
                </a:solidFill>
                <a:latin typeface="Arial"/>
                <a:ea typeface="Arial"/>
                <a:cs typeface="Arial"/>
                <a:sym typeface="Arial"/>
              </a:rPr>
              <a:t> more than minimum wage</a:t>
            </a:r>
            <a:r>
              <a:rPr lang="en-US" sz="1100">
                <a:solidFill>
                  <a:srgbClr val="000000"/>
                </a:solidFill>
                <a:latin typeface="Arial"/>
                <a:ea typeface="Arial"/>
                <a:cs typeface="Arial"/>
                <a:sym typeface="Arial"/>
              </a:rPr>
              <a:t>.</a:t>
            </a:r>
            <a:endParaRPr sz="1100" i="0" u="none" strike="noStrik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100" i="1">
                <a:latin typeface="Arial"/>
                <a:ea typeface="Arial"/>
                <a:cs typeface="Arial"/>
                <a:sym typeface="Arial"/>
              </a:rPr>
              <a:t>*Most trainings are </a:t>
            </a:r>
            <a:r>
              <a:rPr lang="en-US" sz="1100" b="1" i="1">
                <a:latin typeface="Arial"/>
                <a:ea typeface="Arial"/>
                <a:cs typeface="Arial"/>
                <a:sym typeface="Arial"/>
              </a:rPr>
              <a:t>available online </a:t>
            </a:r>
            <a:r>
              <a:rPr lang="en-US" sz="1100" i="1">
                <a:latin typeface="Arial"/>
                <a:ea typeface="Arial"/>
                <a:cs typeface="Arial"/>
                <a:sym typeface="Arial"/>
              </a:rPr>
              <a:t>and in person and </a:t>
            </a:r>
            <a:r>
              <a:rPr lang="en-US" sz="1100" b="1" i="1">
                <a:latin typeface="Arial"/>
                <a:ea typeface="Arial"/>
                <a:cs typeface="Arial"/>
                <a:sym typeface="Arial"/>
              </a:rPr>
              <a:t>have interpretation services.</a:t>
            </a:r>
            <a:endParaRPr sz="1100">
              <a:latin typeface="Arial"/>
              <a:ea typeface="Arial"/>
              <a:cs typeface="Arial"/>
              <a:sym typeface="Arial"/>
            </a:endParaRPr>
          </a:p>
        </p:txBody>
      </p:sp>
      <p:sp>
        <p:nvSpPr>
          <p:cNvPr id="134" name="Google Shape;13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 type="title">
  <p:cSld name="TITLE">
    <p:spTree>
      <p:nvGrpSpPr>
        <p:cNvPr id="1" name="Shape 16"/>
        <p:cNvGrpSpPr/>
        <p:nvPr/>
      </p:nvGrpSpPr>
      <p:grpSpPr>
        <a:xfrm>
          <a:off x="0" y="0"/>
          <a:ext cx="0" cy="0"/>
          <a:chOff x="0" y="0"/>
          <a:chExt cx="0" cy="0"/>
        </a:xfrm>
      </p:grpSpPr>
      <p:sp>
        <p:nvSpPr>
          <p:cNvPr id="17" name="Google Shape;17;p20"/>
          <p:cNvSpPr/>
          <p:nvPr/>
        </p:nvSpPr>
        <p:spPr>
          <a:xfrm>
            <a:off x="-1" y="0"/>
            <a:ext cx="12192001" cy="513644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 name="Google Shape;18;p20"/>
          <p:cNvSpPr txBox="1">
            <a:spLocks noGrp="1"/>
          </p:cNvSpPr>
          <p:nvPr>
            <p:ph type="ctrTitle"/>
          </p:nvPr>
        </p:nvSpPr>
        <p:spPr>
          <a:xfrm>
            <a:off x="675363" y="562055"/>
            <a:ext cx="6342954" cy="2306637"/>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4800"/>
              <a:buFont typeface="Arial"/>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9" name="Google Shape;19;p20"/>
          <p:cNvSpPr txBox="1">
            <a:spLocks noGrp="1"/>
          </p:cNvSpPr>
          <p:nvPr>
            <p:ph type="subTitle" idx="1"/>
          </p:nvPr>
        </p:nvSpPr>
        <p:spPr>
          <a:xfrm>
            <a:off x="675363" y="3299467"/>
            <a:ext cx="6342954" cy="821082"/>
          </a:xfrm>
          <a:prstGeom prst="rect">
            <a:avLst/>
          </a:prstGeom>
          <a:noFill/>
          <a:ln>
            <a:noFill/>
          </a:ln>
        </p:spPr>
        <p:txBody>
          <a:bodyPr spcFirstLastPara="1" wrap="square" lIns="0" tIns="0" rIns="0" bIns="0" anchor="t" anchorCtr="0">
            <a:noAutofit/>
          </a:bodyPr>
          <a:lstStyle>
            <a:lvl1pPr lvl="0" algn="l">
              <a:lnSpc>
                <a:spcPct val="110000"/>
              </a:lnSpc>
              <a:spcBef>
                <a:spcPts val="1600"/>
              </a:spcBef>
              <a:spcAft>
                <a:spcPts val="0"/>
              </a:spcAft>
              <a:buSzPts val="1800"/>
              <a:buNone/>
              <a:defRPr sz="1800">
                <a:solidFill>
                  <a:schemeClr val="lt1"/>
                </a:solidFill>
              </a:defRPr>
            </a:lvl1pPr>
            <a:lvl2pPr lvl="1" algn="ctr">
              <a:lnSpc>
                <a:spcPct val="110000"/>
              </a:lnSpc>
              <a:spcBef>
                <a:spcPts val="1000"/>
              </a:spcBef>
              <a:spcAft>
                <a:spcPts val="0"/>
              </a:spcAft>
              <a:buSzPts val="2000"/>
              <a:buNone/>
              <a:defRPr sz="2000"/>
            </a:lvl2pPr>
            <a:lvl3pPr lvl="2" algn="ctr">
              <a:lnSpc>
                <a:spcPct val="110000"/>
              </a:lnSpc>
              <a:spcBef>
                <a:spcPts val="1000"/>
              </a:spcBef>
              <a:spcAft>
                <a:spcPts val="0"/>
              </a:spcAft>
              <a:buSzPts val="1800"/>
              <a:buNone/>
              <a:defRPr sz="1800"/>
            </a:lvl3pPr>
            <a:lvl4pPr lvl="3" algn="ctr">
              <a:lnSpc>
                <a:spcPct val="110000"/>
              </a:lnSpc>
              <a:spcBef>
                <a:spcPts val="600"/>
              </a:spcBef>
              <a:spcAft>
                <a:spcPts val="0"/>
              </a:spcAft>
              <a:buSzPts val="1600"/>
              <a:buNone/>
              <a:defRPr sz="1600"/>
            </a:lvl4pPr>
            <a:lvl5pPr lvl="4" algn="ctr">
              <a:lnSpc>
                <a:spcPct val="110000"/>
              </a:lnSpc>
              <a:spcBef>
                <a:spcPts val="6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1" name="Google Shape;21;p20" title="Screenshot 2025-08-11 at 2.45.07 PM.png"/>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441333" y="5462330"/>
            <a:ext cx="2358103" cy="1001125"/>
          </a:xfrm>
          <a:prstGeom prst="rect">
            <a:avLst/>
          </a:prstGeom>
          <a:noFill/>
          <a:ln>
            <a:noFill/>
          </a:ln>
        </p:spPr>
      </p:pic>
      <p:pic>
        <p:nvPicPr>
          <p:cNvPr id="7" name="Picture 6" descr="A collage of people in a store&#10;&#10;AI-generated content may be incorrect.">
            <a:extLst>
              <a:ext uri="{FF2B5EF4-FFF2-40B4-BE49-F238E27FC236}">
                <a16:creationId xmlns:a16="http://schemas.microsoft.com/office/drawing/2014/main" id="{9BEEEBAF-C2AF-E871-2929-A931B8A2EB84}"/>
              </a:ext>
            </a:extLst>
          </p:cNvPr>
          <p:cNvPicPr>
            <a:picLocks noChangeAspect="1"/>
          </p:cNvPicPr>
          <p:nvPr userDrawn="1"/>
        </p:nvPicPr>
        <p:blipFill>
          <a:blip r:embed="rId3"/>
          <a:stretch>
            <a:fillRect/>
          </a:stretch>
        </p:blipFill>
        <p:spPr>
          <a:xfrm>
            <a:off x="5516628" y="536511"/>
            <a:ext cx="6259407" cy="575943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mage Small">
  <p:cSld name="Image Small">
    <p:spTree>
      <p:nvGrpSpPr>
        <p:cNvPr id="1" name="Shape 22"/>
        <p:cNvGrpSpPr/>
        <p:nvPr/>
      </p:nvGrpSpPr>
      <p:grpSpPr>
        <a:xfrm>
          <a:off x="0" y="0"/>
          <a:ext cx="0" cy="0"/>
          <a:chOff x="0" y="0"/>
          <a:chExt cx="0" cy="0"/>
        </a:xfrm>
      </p:grpSpPr>
      <p:sp>
        <p:nvSpPr>
          <p:cNvPr id="23" name="Google Shape;23;p21"/>
          <p:cNvSpPr txBox="1">
            <a:spLocks noGrp="1"/>
          </p:cNvSpPr>
          <p:nvPr>
            <p:ph type="title"/>
          </p:nvPr>
        </p:nvSpPr>
        <p:spPr>
          <a:xfrm>
            <a:off x="675363" y="515438"/>
            <a:ext cx="6459729" cy="88747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1"/>
          <p:cNvSpPr txBox="1">
            <a:spLocks noGrp="1"/>
          </p:cNvSpPr>
          <p:nvPr>
            <p:ph type="body" idx="1"/>
          </p:nvPr>
        </p:nvSpPr>
        <p:spPr>
          <a:xfrm>
            <a:off x="675362" y="1615858"/>
            <a:ext cx="6459729" cy="4459505"/>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600"/>
              </a:spcBef>
              <a:spcAft>
                <a:spcPts val="0"/>
              </a:spcAft>
              <a:buSzPts val="1800"/>
              <a:buChar char="•"/>
              <a:defRPr/>
            </a:lvl1pPr>
            <a:lvl2pPr marL="914400" lvl="1" indent="-342900" algn="l">
              <a:lnSpc>
                <a:spcPct val="110000"/>
              </a:lnSpc>
              <a:spcBef>
                <a:spcPts val="1000"/>
              </a:spcBef>
              <a:spcAft>
                <a:spcPts val="0"/>
              </a:spcAft>
              <a:buSzPts val="1800"/>
              <a:buChar char="•"/>
              <a:defRPr/>
            </a:lvl2pPr>
            <a:lvl3pPr marL="1371600" lvl="2" indent="-342900" algn="l">
              <a:lnSpc>
                <a:spcPct val="110000"/>
              </a:lnSpc>
              <a:spcBef>
                <a:spcPts val="1000"/>
              </a:spcBef>
              <a:spcAft>
                <a:spcPts val="0"/>
              </a:spcAft>
              <a:buSzPts val="1800"/>
              <a:buChar char="•"/>
              <a:defRPr/>
            </a:lvl3pPr>
            <a:lvl4pPr marL="1828800" lvl="3" indent="-342900" algn="l">
              <a:lnSpc>
                <a:spcPct val="110000"/>
              </a:lnSpc>
              <a:spcBef>
                <a:spcPts val="600"/>
              </a:spcBef>
              <a:spcAft>
                <a:spcPts val="0"/>
              </a:spcAft>
              <a:buSzPts val="1800"/>
              <a:buChar char="•"/>
              <a:defRPr/>
            </a:lvl4pPr>
            <a:lvl5pPr marL="2286000" lvl="4" indent="-342900" algn="l">
              <a:lnSpc>
                <a:spcPct val="110000"/>
              </a:lnSpc>
              <a:spcBef>
                <a:spcPts val="6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1"/>
          <p:cNvSpPr txBox="1">
            <a:spLocks noGrp="1"/>
          </p:cNvSpPr>
          <p:nvPr>
            <p:ph type="subTitle" idx="2"/>
          </p:nvPr>
        </p:nvSpPr>
        <p:spPr>
          <a:xfrm>
            <a:off x="675362" y="959177"/>
            <a:ext cx="6459729" cy="650304"/>
          </a:xfrm>
          <a:prstGeom prst="rect">
            <a:avLst/>
          </a:prstGeom>
          <a:noFill/>
          <a:ln>
            <a:noFill/>
          </a:ln>
        </p:spPr>
        <p:txBody>
          <a:bodyPr spcFirstLastPara="1" wrap="square" lIns="0" tIns="0" rIns="0" bIns="0" anchor="t" anchorCtr="0">
            <a:normAutofit/>
          </a:bodyPr>
          <a:lstStyle>
            <a:lvl1pPr lvl="0" algn="l">
              <a:lnSpc>
                <a:spcPct val="95000"/>
              </a:lnSpc>
              <a:spcBef>
                <a:spcPts val="0"/>
              </a:spcBef>
              <a:spcAft>
                <a:spcPts val="0"/>
              </a:spcAft>
              <a:buSzPts val="2000"/>
              <a:buNone/>
              <a:defRPr sz="2000" b="1">
                <a:solidFill>
                  <a:schemeClr val="accent1"/>
                </a:solidFill>
              </a:defRPr>
            </a:lvl1pPr>
            <a:lvl2pPr lvl="1" algn="ctr">
              <a:lnSpc>
                <a:spcPct val="110000"/>
              </a:lnSpc>
              <a:spcBef>
                <a:spcPts val="1000"/>
              </a:spcBef>
              <a:spcAft>
                <a:spcPts val="0"/>
              </a:spcAft>
              <a:buSzPts val="2000"/>
              <a:buNone/>
              <a:defRPr sz="2000"/>
            </a:lvl2pPr>
            <a:lvl3pPr lvl="2" algn="ctr">
              <a:lnSpc>
                <a:spcPct val="110000"/>
              </a:lnSpc>
              <a:spcBef>
                <a:spcPts val="1000"/>
              </a:spcBef>
              <a:spcAft>
                <a:spcPts val="0"/>
              </a:spcAft>
              <a:buSzPts val="1800"/>
              <a:buNone/>
              <a:defRPr sz="1800"/>
            </a:lvl3pPr>
            <a:lvl4pPr lvl="3" algn="ctr">
              <a:lnSpc>
                <a:spcPct val="110000"/>
              </a:lnSpc>
              <a:spcBef>
                <a:spcPts val="600"/>
              </a:spcBef>
              <a:spcAft>
                <a:spcPts val="0"/>
              </a:spcAft>
              <a:buSzPts val="1600"/>
              <a:buNone/>
              <a:defRPr sz="1600"/>
            </a:lvl4pPr>
            <a:lvl5pPr lvl="4" algn="ctr">
              <a:lnSpc>
                <a:spcPct val="110000"/>
              </a:lnSpc>
              <a:spcBef>
                <a:spcPts val="6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6" name="Google Shape;26;p21"/>
          <p:cNvSpPr>
            <a:spLocks noGrp="1"/>
          </p:cNvSpPr>
          <p:nvPr>
            <p:ph type="pic" idx="3"/>
          </p:nvPr>
        </p:nvSpPr>
        <p:spPr>
          <a:xfrm>
            <a:off x="8077200" y="0"/>
            <a:ext cx="4114800" cy="6281928"/>
          </a:xfrm>
          <a:prstGeom prst="rect">
            <a:avLst/>
          </a:prstGeom>
          <a:solidFill>
            <a:srgbClr val="F2F2F2"/>
          </a:solidFill>
          <a:ln>
            <a:noFill/>
          </a:ln>
        </p:spPr>
      </p:sp>
      <p:sp>
        <p:nvSpPr>
          <p:cNvPr id="27" name="Google Shape;27;p21"/>
          <p:cNvSpPr txBox="1">
            <a:spLocks noGrp="1"/>
          </p:cNvSpPr>
          <p:nvPr>
            <p:ph type="ftr" idx="11"/>
          </p:nvPr>
        </p:nvSpPr>
        <p:spPr>
          <a:xfrm>
            <a:off x="7401839" y="6288306"/>
            <a:ext cx="4114800" cy="56969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1"/>
          <p:cNvSpPr txBox="1">
            <a:spLocks noGrp="1"/>
          </p:cNvSpPr>
          <p:nvPr>
            <p:ph type="sldNum" idx="12"/>
          </p:nvPr>
        </p:nvSpPr>
        <p:spPr>
          <a:xfrm>
            <a:off x="11641332" y="6281928"/>
            <a:ext cx="536812" cy="576072"/>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9"/>
        <p:cNvGrpSpPr/>
        <p:nvPr/>
      </p:nvGrpSpPr>
      <p:grpSpPr>
        <a:xfrm>
          <a:off x="0" y="0"/>
          <a:ext cx="0" cy="0"/>
          <a:chOff x="0" y="0"/>
          <a:chExt cx="0" cy="0"/>
        </a:xfrm>
      </p:grpSpPr>
      <p:sp>
        <p:nvSpPr>
          <p:cNvPr id="30" name="Google Shape;30;p24"/>
          <p:cNvSpPr txBox="1">
            <a:spLocks noGrp="1"/>
          </p:cNvSpPr>
          <p:nvPr>
            <p:ph type="title"/>
          </p:nvPr>
        </p:nvSpPr>
        <p:spPr>
          <a:xfrm>
            <a:off x="675362" y="515438"/>
            <a:ext cx="10868938" cy="88747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4"/>
          <p:cNvSpPr txBox="1">
            <a:spLocks noGrp="1"/>
          </p:cNvSpPr>
          <p:nvPr>
            <p:ph type="body" idx="1"/>
          </p:nvPr>
        </p:nvSpPr>
        <p:spPr>
          <a:xfrm>
            <a:off x="675361" y="1615858"/>
            <a:ext cx="10869573" cy="4459505"/>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600"/>
              </a:spcBef>
              <a:spcAft>
                <a:spcPts val="0"/>
              </a:spcAft>
              <a:buSzPts val="1800"/>
              <a:buChar char="•"/>
              <a:defRPr/>
            </a:lvl1pPr>
            <a:lvl2pPr marL="914400" lvl="1" indent="-342900" algn="l">
              <a:lnSpc>
                <a:spcPct val="110000"/>
              </a:lnSpc>
              <a:spcBef>
                <a:spcPts val="1000"/>
              </a:spcBef>
              <a:spcAft>
                <a:spcPts val="0"/>
              </a:spcAft>
              <a:buSzPts val="1800"/>
              <a:buChar char="•"/>
              <a:defRPr/>
            </a:lvl2pPr>
            <a:lvl3pPr marL="1371600" lvl="2" indent="-342900" algn="l">
              <a:lnSpc>
                <a:spcPct val="110000"/>
              </a:lnSpc>
              <a:spcBef>
                <a:spcPts val="1000"/>
              </a:spcBef>
              <a:spcAft>
                <a:spcPts val="0"/>
              </a:spcAft>
              <a:buSzPts val="1800"/>
              <a:buChar char="•"/>
              <a:defRPr/>
            </a:lvl3pPr>
            <a:lvl4pPr marL="1828800" lvl="3" indent="-342900" algn="l">
              <a:lnSpc>
                <a:spcPct val="110000"/>
              </a:lnSpc>
              <a:spcBef>
                <a:spcPts val="600"/>
              </a:spcBef>
              <a:spcAft>
                <a:spcPts val="0"/>
              </a:spcAft>
              <a:buSzPts val="1800"/>
              <a:buChar char="•"/>
              <a:defRPr/>
            </a:lvl4pPr>
            <a:lvl5pPr marL="2286000" lvl="4" indent="-342900" algn="l">
              <a:lnSpc>
                <a:spcPct val="110000"/>
              </a:lnSpc>
              <a:spcBef>
                <a:spcPts val="6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4"/>
          <p:cNvSpPr txBox="1">
            <a:spLocks noGrp="1"/>
          </p:cNvSpPr>
          <p:nvPr>
            <p:ph type="subTitle" idx="2"/>
          </p:nvPr>
        </p:nvSpPr>
        <p:spPr>
          <a:xfrm>
            <a:off x="675361" y="959177"/>
            <a:ext cx="10868939" cy="650304"/>
          </a:xfrm>
          <a:prstGeom prst="rect">
            <a:avLst/>
          </a:prstGeom>
          <a:noFill/>
          <a:ln>
            <a:noFill/>
          </a:ln>
        </p:spPr>
        <p:txBody>
          <a:bodyPr spcFirstLastPara="1" wrap="square" lIns="0" tIns="0" rIns="0" bIns="0" anchor="t" anchorCtr="0">
            <a:normAutofit/>
          </a:bodyPr>
          <a:lstStyle>
            <a:lvl1pPr lvl="0" algn="l">
              <a:lnSpc>
                <a:spcPct val="95000"/>
              </a:lnSpc>
              <a:spcBef>
                <a:spcPts val="0"/>
              </a:spcBef>
              <a:spcAft>
                <a:spcPts val="0"/>
              </a:spcAft>
              <a:buSzPts val="2000"/>
              <a:buNone/>
              <a:defRPr sz="2000" b="1">
                <a:solidFill>
                  <a:schemeClr val="accent1"/>
                </a:solidFill>
              </a:defRPr>
            </a:lvl1pPr>
            <a:lvl2pPr lvl="1" algn="ctr">
              <a:lnSpc>
                <a:spcPct val="110000"/>
              </a:lnSpc>
              <a:spcBef>
                <a:spcPts val="1000"/>
              </a:spcBef>
              <a:spcAft>
                <a:spcPts val="0"/>
              </a:spcAft>
              <a:buSzPts val="2000"/>
              <a:buNone/>
              <a:defRPr sz="2000"/>
            </a:lvl2pPr>
            <a:lvl3pPr lvl="2" algn="ctr">
              <a:lnSpc>
                <a:spcPct val="110000"/>
              </a:lnSpc>
              <a:spcBef>
                <a:spcPts val="1000"/>
              </a:spcBef>
              <a:spcAft>
                <a:spcPts val="0"/>
              </a:spcAft>
              <a:buSzPts val="1800"/>
              <a:buNone/>
              <a:defRPr sz="1800"/>
            </a:lvl3pPr>
            <a:lvl4pPr lvl="3" algn="ctr">
              <a:lnSpc>
                <a:spcPct val="110000"/>
              </a:lnSpc>
              <a:spcBef>
                <a:spcPts val="600"/>
              </a:spcBef>
              <a:spcAft>
                <a:spcPts val="0"/>
              </a:spcAft>
              <a:buSzPts val="1600"/>
              <a:buNone/>
              <a:defRPr sz="1600"/>
            </a:lvl4pPr>
            <a:lvl5pPr lvl="4" algn="ctr">
              <a:lnSpc>
                <a:spcPct val="110000"/>
              </a:lnSpc>
              <a:spcBef>
                <a:spcPts val="6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3" name="Google Shape;33;p24"/>
          <p:cNvSpPr txBox="1">
            <a:spLocks noGrp="1"/>
          </p:cNvSpPr>
          <p:nvPr>
            <p:ph type="sldNum" idx="12"/>
          </p:nvPr>
        </p:nvSpPr>
        <p:spPr>
          <a:xfrm>
            <a:off x="11641332" y="6281928"/>
            <a:ext cx="536812" cy="576072"/>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4" name="Google Shape;34;p24"/>
          <p:cNvSpPr txBox="1">
            <a:spLocks noGrp="1"/>
          </p:cNvSpPr>
          <p:nvPr>
            <p:ph type="ftr" idx="11"/>
          </p:nvPr>
        </p:nvSpPr>
        <p:spPr>
          <a:xfrm>
            <a:off x="7401839" y="6288306"/>
            <a:ext cx="4114800" cy="56969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mage Large">
  <p:cSld name="Image Large">
    <p:spTree>
      <p:nvGrpSpPr>
        <p:cNvPr id="1" name="Shape 35"/>
        <p:cNvGrpSpPr/>
        <p:nvPr/>
      </p:nvGrpSpPr>
      <p:grpSpPr>
        <a:xfrm>
          <a:off x="0" y="0"/>
          <a:ext cx="0" cy="0"/>
          <a:chOff x="0" y="0"/>
          <a:chExt cx="0" cy="0"/>
        </a:xfrm>
      </p:grpSpPr>
      <p:sp>
        <p:nvSpPr>
          <p:cNvPr id="36" name="Google Shape;36;p22"/>
          <p:cNvSpPr txBox="1">
            <a:spLocks noGrp="1"/>
          </p:cNvSpPr>
          <p:nvPr>
            <p:ph type="title"/>
          </p:nvPr>
        </p:nvSpPr>
        <p:spPr>
          <a:xfrm>
            <a:off x="675363" y="515438"/>
            <a:ext cx="4797183" cy="88747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2"/>
          <p:cNvSpPr txBox="1">
            <a:spLocks noGrp="1"/>
          </p:cNvSpPr>
          <p:nvPr>
            <p:ph type="body" idx="1"/>
          </p:nvPr>
        </p:nvSpPr>
        <p:spPr>
          <a:xfrm>
            <a:off x="675362" y="1615858"/>
            <a:ext cx="4797183" cy="4459505"/>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600"/>
              </a:spcBef>
              <a:spcAft>
                <a:spcPts val="0"/>
              </a:spcAft>
              <a:buSzPts val="1800"/>
              <a:buChar char="•"/>
              <a:defRPr/>
            </a:lvl1pPr>
            <a:lvl2pPr marL="914400" lvl="1" indent="-342900" algn="l">
              <a:lnSpc>
                <a:spcPct val="110000"/>
              </a:lnSpc>
              <a:spcBef>
                <a:spcPts val="1000"/>
              </a:spcBef>
              <a:spcAft>
                <a:spcPts val="0"/>
              </a:spcAft>
              <a:buSzPts val="1800"/>
              <a:buChar char="•"/>
              <a:defRPr/>
            </a:lvl2pPr>
            <a:lvl3pPr marL="1371600" lvl="2" indent="-342900" algn="l">
              <a:lnSpc>
                <a:spcPct val="110000"/>
              </a:lnSpc>
              <a:spcBef>
                <a:spcPts val="1000"/>
              </a:spcBef>
              <a:spcAft>
                <a:spcPts val="0"/>
              </a:spcAft>
              <a:buSzPts val="1800"/>
              <a:buChar char="•"/>
              <a:defRPr/>
            </a:lvl3pPr>
            <a:lvl4pPr marL="1828800" lvl="3" indent="-342900" algn="l">
              <a:lnSpc>
                <a:spcPct val="110000"/>
              </a:lnSpc>
              <a:spcBef>
                <a:spcPts val="600"/>
              </a:spcBef>
              <a:spcAft>
                <a:spcPts val="0"/>
              </a:spcAft>
              <a:buSzPts val="1800"/>
              <a:buChar char="•"/>
              <a:defRPr/>
            </a:lvl4pPr>
            <a:lvl5pPr marL="2286000" lvl="4" indent="-342900" algn="l">
              <a:lnSpc>
                <a:spcPct val="110000"/>
              </a:lnSpc>
              <a:spcBef>
                <a:spcPts val="6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22"/>
          <p:cNvSpPr txBox="1">
            <a:spLocks noGrp="1"/>
          </p:cNvSpPr>
          <p:nvPr>
            <p:ph type="subTitle" idx="2"/>
          </p:nvPr>
        </p:nvSpPr>
        <p:spPr>
          <a:xfrm>
            <a:off x="675362" y="959177"/>
            <a:ext cx="4797183" cy="650304"/>
          </a:xfrm>
          <a:prstGeom prst="rect">
            <a:avLst/>
          </a:prstGeom>
          <a:noFill/>
          <a:ln>
            <a:noFill/>
          </a:ln>
        </p:spPr>
        <p:txBody>
          <a:bodyPr spcFirstLastPara="1" wrap="square" lIns="0" tIns="0" rIns="0" bIns="0" anchor="t" anchorCtr="0">
            <a:normAutofit/>
          </a:bodyPr>
          <a:lstStyle>
            <a:lvl1pPr lvl="0" algn="l">
              <a:lnSpc>
                <a:spcPct val="95000"/>
              </a:lnSpc>
              <a:spcBef>
                <a:spcPts val="0"/>
              </a:spcBef>
              <a:spcAft>
                <a:spcPts val="0"/>
              </a:spcAft>
              <a:buSzPts val="2000"/>
              <a:buNone/>
              <a:defRPr sz="2000" b="1">
                <a:solidFill>
                  <a:schemeClr val="accent1"/>
                </a:solidFill>
              </a:defRPr>
            </a:lvl1pPr>
            <a:lvl2pPr lvl="1" algn="ctr">
              <a:lnSpc>
                <a:spcPct val="110000"/>
              </a:lnSpc>
              <a:spcBef>
                <a:spcPts val="1000"/>
              </a:spcBef>
              <a:spcAft>
                <a:spcPts val="0"/>
              </a:spcAft>
              <a:buSzPts val="2000"/>
              <a:buNone/>
              <a:defRPr sz="2000"/>
            </a:lvl2pPr>
            <a:lvl3pPr lvl="2" algn="ctr">
              <a:lnSpc>
                <a:spcPct val="110000"/>
              </a:lnSpc>
              <a:spcBef>
                <a:spcPts val="1000"/>
              </a:spcBef>
              <a:spcAft>
                <a:spcPts val="0"/>
              </a:spcAft>
              <a:buSzPts val="1800"/>
              <a:buNone/>
              <a:defRPr sz="1800"/>
            </a:lvl3pPr>
            <a:lvl4pPr lvl="3" algn="ctr">
              <a:lnSpc>
                <a:spcPct val="110000"/>
              </a:lnSpc>
              <a:spcBef>
                <a:spcPts val="600"/>
              </a:spcBef>
              <a:spcAft>
                <a:spcPts val="0"/>
              </a:spcAft>
              <a:buSzPts val="1600"/>
              <a:buNone/>
              <a:defRPr sz="1600"/>
            </a:lvl4pPr>
            <a:lvl5pPr lvl="4" algn="ctr">
              <a:lnSpc>
                <a:spcPct val="110000"/>
              </a:lnSpc>
              <a:spcBef>
                <a:spcPts val="6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9" name="Google Shape;39;p22"/>
          <p:cNvSpPr>
            <a:spLocks noGrp="1"/>
          </p:cNvSpPr>
          <p:nvPr>
            <p:ph type="pic" idx="3"/>
          </p:nvPr>
        </p:nvSpPr>
        <p:spPr>
          <a:xfrm>
            <a:off x="6109856" y="0"/>
            <a:ext cx="6082144" cy="6281928"/>
          </a:xfrm>
          <a:prstGeom prst="rect">
            <a:avLst/>
          </a:prstGeom>
          <a:solidFill>
            <a:srgbClr val="F2F2F2"/>
          </a:solidFill>
          <a:ln>
            <a:noFill/>
          </a:ln>
        </p:spPr>
      </p:sp>
      <p:sp>
        <p:nvSpPr>
          <p:cNvPr id="40" name="Google Shape;40;p22"/>
          <p:cNvSpPr txBox="1">
            <a:spLocks noGrp="1"/>
          </p:cNvSpPr>
          <p:nvPr>
            <p:ph type="ftr" idx="11"/>
          </p:nvPr>
        </p:nvSpPr>
        <p:spPr>
          <a:xfrm>
            <a:off x="7401839" y="6288306"/>
            <a:ext cx="4114800" cy="56969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2"/>
          <p:cNvSpPr txBox="1">
            <a:spLocks noGrp="1"/>
          </p:cNvSpPr>
          <p:nvPr>
            <p:ph type="sldNum" idx="12"/>
          </p:nvPr>
        </p:nvSpPr>
        <p:spPr>
          <a:xfrm>
            <a:off x="11641332" y="6281928"/>
            <a:ext cx="536812" cy="576072"/>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 Column">
  <p:cSld name="2 Column">
    <p:spTree>
      <p:nvGrpSpPr>
        <p:cNvPr id="1" name="Shape 42"/>
        <p:cNvGrpSpPr/>
        <p:nvPr/>
      </p:nvGrpSpPr>
      <p:grpSpPr>
        <a:xfrm>
          <a:off x="0" y="0"/>
          <a:ext cx="0" cy="0"/>
          <a:chOff x="0" y="0"/>
          <a:chExt cx="0" cy="0"/>
        </a:xfrm>
      </p:grpSpPr>
      <p:sp>
        <p:nvSpPr>
          <p:cNvPr id="43" name="Google Shape;43;p25"/>
          <p:cNvSpPr txBox="1">
            <a:spLocks noGrp="1"/>
          </p:cNvSpPr>
          <p:nvPr>
            <p:ph type="title"/>
          </p:nvPr>
        </p:nvSpPr>
        <p:spPr>
          <a:xfrm>
            <a:off x="675362" y="515438"/>
            <a:ext cx="10868938" cy="88747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5"/>
          <p:cNvSpPr txBox="1">
            <a:spLocks noGrp="1"/>
          </p:cNvSpPr>
          <p:nvPr>
            <p:ph type="body" idx="1"/>
          </p:nvPr>
        </p:nvSpPr>
        <p:spPr>
          <a:xfrm>
            <a:off x="675361" y="1615858"/>
            <a:ext cx="5067071" cy="4459505"/>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600"/>
              </a:spcBef>
              <a:spcAft>
                <a:spcPts val="0"/>
              </a:spcAft>
              <a:buSzPts val="1800"/>
              <a:buChar char="•"/>
              <a:defRPr/>
            </a:lvl1pPr>
            <a:lvl2pPr marL="914400" lvl="1" indent="-342900" algn="l">
              <a:lnSpc>
                <a:spcPct val="110000"/>
              </a:lnSpc>
              <a:spcBef>
                <a:spcPts val="1000"/>
              </a:spcBef>
              <a:spcAft>
                <a:spcPts val="0"/>
              </a:spcAft>
              <a:buSzPts val="1800"/>
              <a:buChar char="•"/>
              <a:defRPr/>
            </a:lvl2pPr>
            <a:lvl3pPr marL="1371600" lvl="2" indent="-342900" algn="l">
              <a:lnSpc>
                <a:spcPct val="110000"/>
              </a:lnSpc>
              <a:spcBef>
                <a:spcPts val="1000"/>
              </a:spcBef>
              <a:spcAft>
                <a:spcPts val="0"/>
              </a:spcAft>
              <a:buSzPts val="1800"/>
              <a:buChar char="•"/>
              <a:defRPr/>
            </a:lvl3pPr>
            <a:lvl4pPr marL="1828800" lvl="3" indent="-342900" algn="l">
              <a:lnSpc>
                <a:spcPct val="110000"/>
              </a:lnSpc>
              <a:spcBef>
                <a:spcPts val="600"/>
              </a:spcBef>
              <a:spcAft>
                <a:spcPts val="0"/>
              </a:spcAft>
              <a:buSzPts val="1800"/>
              <a:buChar char="•"/>
              <a:defRPr/>
            </a:lvl4pPr>
            <a:lvl5pPr marL="2286000" lvl="4" indent="-342900" algn="l">
              <a:lnSpc>
                <a:spcPct val="110000"/>
              </a:lnSpc>
              <a:spcBef>
                <a:spcPts val="6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25"/>
          <p:cNvSpPr txBox="1">
            <a:spLocks noGrp="1"/>
          </p:cNvSpPr>
          <p:nvPr>
            <p:ph type="subTitle" idx="2"/>
          </p:nvPr>
        </p:nvSpPr>
        <p:spPr>
          <a:xfrm>
            <a:off x="675361" y="959177"/>
            <a:ext cx="10841277" cy="650304"/>
          </a:xfrm>
          <a:prstGeom prst="rect">
            <a:avLst/>
          </a:prstGeom>
          <a:noFill/>
          <a:ln>
            <a:noFill/>
          </a:ln>
        </p:spPr>
        <p:txBody>
          <a:bodyPr spcFirstLastPara="1" wrap="square" lIns="0" tIns="0" rIns="0" bIns="0" anchor="t" anchorCtr="0">
            <a:normAutofit/>
          </a:bodyPr>
          <a:lstStyle>
            <a:lvl1pPr lvl="0" algn="l">
              <a:lnSpc>
                <a:spcPct val="95000"/>
              </a:lnSpc>
              <a:spcBef>
                <a:spcPts val="0"/>
              </a:spcBef>
              <a:spcAft>
                <a:spcPts val="0"/>
              </a:spcAft>
              <a:buSzPts val="2000"/>
              <a:buNone/>
              <a:defRPr sz="2000" b="1">
                <a:solidFill>
                  <a:schemeClr val="accent1"/>
                </a:solidFill>
              </a:defRPr>
            </a:lvl1pPr>
            <a:lvl2pPr lvl="1" algn="ctr">
              <a:lnSpc>
                <a:spcPct val="110000"/>
              </a:lnSpc>
              <a:spcBef>
                <a:spcPts val="1000"/>
              </a:spcBef>
              <a:spcAft>
                <a:spcPts val="0"/>
              </a:spcAft>
              <a:buSzPts val="2000"/>
              <a:buNone/>
              <a:defRPr sz="2000"/>
            </a:lvl2pPr>
            <a:lvl3pPr lvl="2" algn="ctr">
              <a:lnSpc>
                <a:spcPct val="110000"/>
              </a:lnSpc>
              <a:spcBef>
                <a:spcPts val="1000"/>
              </a:spcBef>
              <a:spcAft>
                <a:spcPts val="0"/>
              </a:spcAft>
              <a:buSzPts val="1800"/>
              <a:buNone/>
              <a:defRPr sz="1800"/>
            </a:lvl3pPr>
            <a:lvl4pPr lvl="3" algn="ctr">
              <a:lnSpc>
                <a:spcPct val="110000"/>
              </a:lnSpc>
              <a:spcBef>
                <a:spcPts val="600"/>
              </a:spcBef>
              <a:spcAft>
                <a:spcPts val="0"/>
              </a:spcAft>
              <a:buSzPts val="1600"/>
              <a:buNone/>
              <a:defRPr sz="1600"/>
            </a:lvl4pPr>
            <a:lvl5pPr lvl="4" algn="ctr">
              <a:lnSpc>
                <a:spcPct val="110000"/>
              </a:lnSpc>
              <a:spcBef>
                <a:spcPts val="6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6" name="Google Shape;46;p25"/>
          <p:cNvSpPr txBox="1">
            <a:spLocks noGrp="1"/>
          </p:cNvSpPr>
          <p:nvPr>
            <p:ph type="body" idx="3"/>
          </p:nvPr>
        </p:nvSpPr>
        <p:spPr>
          <a:xfrm>
            <a:off x="6478753" y="1615858"/>
            <a:ext cx="5067071" cy="4459505"/>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600"/>
              </a:spcBef>
              <a:spcAft>
                <a:spcPts val="0"/>
              </a:spcAft>
              <a:buSzPts val="1800"/>
              <a:buChar char="•"/>
              <a:defRPr/>
            </a:lvl1pPr>
            <a:lvl2pPr marL="914400" lvl="1" indent="-342900" algn="l">
              <a:lnSpc>
                <a:spcPct val="110000"/>
              </a:lnSpc>
              <a:spcBef>
                <a:spcPts val="1000"/>
              </a:spcBef>
              <a:spcAft>
                <a:spcPts val="0"/>
              </a:spcAft>
              <a:buSzPts val="1800"/>
              <a:buChar char="•"/>
              <a:defRPr/>
            </a:lvl2pPr>
            <a:lvl3pPr marL="1371600" lvl="2" indent="-342900" algn="l">
              <a:lnSpc>
                <a:spcPct val="110000"/>
              </a:lnSpc>
              <a:spcBef>
                <a:spcPts val="1000"/>
              </a:spcBef>
              <a:spcAft>
                <a:spcPts val="0"/>
              </a:spcAft>
              <a:buSzPts val="1800"/>
              <a:buChar char="•"/>
              <a:defRPr/>
            </a:lvl3pPr>
            <a:lvl4pPr marL="1828800" lvl="3" indent="-342900" algn="l">
              <a:lnSpc>
                <a:spcPct val="110000"/>
              </a:lnSpc>
              <a:spcBef>
                <a:spcPts val="600"/>
              </a:spcBef>
              <a:spcAft>
                <a:spcPts val="0"/>
              </a:spcAft>
              <a:buSzPts val="1800"/>
              <a:buChar char="•"/>
              <a:defRPr/>
            </a:lvl4pPr>
            <a:lvl5pPr marL="2286000" lvl="4" indent="-342900" algn="l">
              <a:lnSpc>
                <a:spcPct val="110000"/>
              </a:lnSpc>
              <a:spcBef>
                <a:spcPts val="6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5"/>
          <p:cNvSpPr txBox="1">
            <a:spLocks noGrp="1"/>
          </p:cNvSpPr>
          <p:nvPr>
            <p:ph type="ftr" idx="11"/>
          </p:nvPr>
        </p:nvSpPr>
        <p:spPr>
          <a:xfrm>
            <a:off x="7401839" y="6288306"/>
            <a:ext cx="4114800" cy="56969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5"/>
          <p:cNvSpPr txBox="1">
            <a:spLocks noGrp="1"/>
          </p:cNvSpPr>
          <p:nvPr>
            <p:ph type="sldNum" idx="12"/>
          </p:nvPr>
        </p:nvSpPr>
        <p:spPr>
          <a:xfrm>
            <a:off x="11641332" y="6281928"/>
            <a:ext cx="536812" cy="576072"/>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ection B">
  <p:cSld name="Section B">
    <p:bg>
      <p:bgPr>
        <a:solidFill>
          <a:srgbClr val="F2F2F2"/>
        </a:solidFill>
        <a:effectLst/>
      </p:bgPr>
    </p:bg>
    <p:spTree>
      <p:nvGrpSpPr>
        <p:cNvPr id="1" name="Shape 49"/>
        <p:cNvGrpSpPr/>
        <p:nvPr/>
      </p:nvGrpSpPr>
      <p:grpSpPr>
        <a:xfrm>
          <a:off x="0" y="0"/>
          <a:ext cx="0" cy="0"/>
          <a:chOff x="0" y="0"/>
          <a:chExt cx="0" cy="0"/>
        </a:xfrm>
      </p:grpSpPr>
      <p:sp>
        <p:nvSpPr>
          <p:cNvPr id="50" name="Google Shape;50;p27"/>
          <p:cNvSpPr/>
          <p:nvPr/>
        </p:nvSpPr>
        <p:spPr>
          <a:xfrm>
            <a:off x="0" y="0"/>
            <a:ext cx="6096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1" name="Google Shape;51;p27"/>
          <p:cNvSpPr txBox="1">
            <a:spLocks noGrp="1"/>
          </p:cNvSpPr>
          <p:nvPr>
            <p:ph type="ctrTitle"/>
          </p:nvPr>
        </p:nvSpPr>
        <p:spPr>
          <a:xfrm>
            <a:off x="675362" y="637309"/>
            <a:ext cx="5029200" cy="4043548"/>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1"/>
              </a:buClr>
              <a:buSzPts val="4800"/>
              <a:buFont typeface="Arial"/>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2" name="Google Shape;52;p2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75363" y="5242646"/>
            <a:ext cx="2011680" cy="858243"/>
          </a:xfrm>
          <a:prstGeom prst="rect">
            <a:avLst/>
          </a:prstGeom>
          <a:noFill/>
          <a:ln>
            <a:noFill/>
          </a:ln>
        </p:spPr>
      </p:pic>
      <p:pic>
        <p:nvPicPr>
          <p:cNvPr id="53" name="Google Shape;53;p27"/>
          <p:cNvPicPr preferRelativeResize="0"/>
          <p:nvPr/>
        </p:nvPicPr>
        <p:blipFill rotWithShape="1">
          <a:blip r:embed="rId3">
            <a:alphaModFix/>
          </a:blip>
          <a:srcRect/>
          <a:stretch/>
        </p:blipFill>
        <p:spPr>
          <a:xfrm>
            <a:off x="6096000" y="0"/>
            <a:ext cx="6096000" cy="68580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Section C">
  <p:cSld name="Section C">
    <p:bg>
      <p:bgPr>
        <a:solidFill>
          <a:srgbClr val="F2F2F2"/>
        </a:solidFill>
        <a:effectLst/>
      </p:bgPr>
    </p:bg>
    <p:spTree>
      <p:nvGrpSpPr>
        <p:cNvPr id="1" name="Shape 54"/>
        <p:cNvGrpSpPr/>
        <p:nvPr/>
      </p:nvGrpSpPr>
      <p:grpSpPr>
        <a:xfrm>
          <a:off x="0" y="0"/>
          <a:ext cx="0" cy="0"/>
          <a:chOff x="0" y="0"/>
          <a:chExt cx="0" cy="0"/>
        </a:xfrm>
      </p:grpSpPr>
      <p:sp>
        <p:nvSpPr>
          <p:cNvPr id="55" name="Google Shape;55;p28"/>
          <p:cNvSpPr/>
          <p:nvPr/>
        </p:nvSpPr>
        <p:spPr>
          <a:xfrm>
            <a:off x="0" y="0"/>
            <a:ext cx="6096000" cy="6858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6" name="Google Shape;56;p28"/>
          <p:cNvSpPr txBox="1">
            <a:spLocks noGrp="1"/>
          </p:cNvSpPr>
          <p:nvPr>
            <p:ph type="ctrTitle"/>
          </p:nvPr>
        </p:nvSpPr>
        <p:spPr>
          <a:xfrm>
            <a:off x="675362" y="637309"/>
            <a:ext cx="5029200" cy="4043548"/>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1"/>
              </a:buClr>
              <a:buSzPts val="4800"/>
              <a:buFont typeface="Arial"/>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7" name="Google Shape;57;p2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75363" y="5242646"/>
            <a:ext cx="2011680" cy="858243"/>
          </a:xfrm>
          <a:prstGeom prst="rect">
            <a:avLst/>
          </a:prstGeom>
          <a:noFill/>
          <a:ln>
            <a:noFill/>
          </a:ln>
        </p:spPr>
      </p:pic>
      <p:pic>
        <p:nvPicPr>
          <p:cNvPr id="58" name="Google Shape;58;p28"/>
          <p:cNvPicPr preferRelativeResize="0"/>
          <p:nvPr/>
        </p:nvPicPr>
        <p:blipFill rotWithShape="1">
          <a:blip r:embed="rId3">
            <a:alphaModFix/>
          </a:blip>
          <a:srcRect/>
          <a:stretch/>
        </p:blipFill>
        <p:spPr>
          <a:xfrm>
            <a:off x="6096000" y="0"/>
            <a:ext cx="6096000" cy="6858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losing">
  <p:cSld name="Closing">
    <p:spTree>
      <p:nvGrpSpPr>
        <p:cNvPr id="1" name="Shape 59"/>
        <p:cNvGrpSpPr/>
        <p:nvPr/>
      </p:nvGrpSpPr>
      <p:grpSpPr>
        <a:xfrm>
          <a:off x="0" y="0"/>
          <a:ext cx="0" cy="0"/>
          <a:chOff x="0" y="0"/>
          <a:chExt cx="0" cy="0"/>
        </a:xfrm>
      </p:grpSpPr>
      <p:sp>
        <p:nvSpPr>
          <p:cNvPr id="60" name="Google Shape;60;p29"/>
          <p:cNvSpPr/>
          <p:nvPr/>
        </p:nvSpPr>
        <p:spPr>
          <a:xfrm>
            <a:off x="-1" y="0"/>
            <a:ext cx="7484038" cy="685799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61" name="Google Shape;61;p2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75363" y="5242645"/>
            <a:ext cx="2468880" cy="1053298"/>
          </a:xfrm>
          <a:prstGeom prst="rect">
            <a:avLst/>
          </a:prstGeom>
          <a:noFill/>
          <a:ln>
            <a:noFill/>
          </a:ln>
        </p:spPr>
      </p:pic>
      <p:pic>
        <p:nvPicPr>
          <p:cNvPr id="62" name="Google Shape;62;p29"/>
          <p:cNvPicPr preferRelativeResize="0"/>
          <p:nvPr/>
        </p:nvPicPr>
        <p:blipFill rotWithShape="1">
          <a:blip r:embed="rId3">
            <a:alphaModFix/>
          </a:blip>
          <a:srcRect/>
          <a:stretch/>
        </p:blipFill>
        <p:spPr>
          <a:xfrm>
            <a:off x="7484037" y="0"/>
            <a:ext cx="4707963" cy="6858000"/>
          </a:xfrm>
          <a:prstGeom prst="rect">
            <a:avLst/>
          </a:prstGeom>
          <a:noFill/>
          <a:ln>
            <a:noFill/>
          </a:ln>
        </p:spPr>
      </p:pic>
      <p:sp>
        <p:nvSpPr>
          <p:cNvPr id="63" name="Google Shape;63;p29"/>
          <p:cNvSpPr txBox="1">
            <a:spLocks noGrp="1"/>
          </p:cNvSpPr>
          <p:nvPr>
            <p:ph type="ctrTitle"/>
          </p:nvPr>
        </p:nvSpPr>
        <p:spPr>
          <a:xfrm>
            <a:off x="675363" y="451177"/>
            <a:ext cx="5545334" cy="1463109"/>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4800"/>
              <a:buFont typeface="Arial"/>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9"/>
          <p:cNvSpPr txBox="1">
            <a:spLocks noGrp="1"/>
          </p:cNvSpPr>
          <p:nvPr>
            <p:ph type="subTitle" idx="1"/>
          </p:nvPr>
        </p:nvSpPr>
        <p:spPr>
          <a:xfrm>
            <a:off x="675363" y="2345061"/>
            <a:ext cx="5545334" cy="821082"/>
          </a:xfrm>
          <a:prstGeom prst="rect">
            <a:avLst/>
          </a:prstGeom>
          <a:noFill/>
          <a:ln>
            <a:noFill/>
          </a:ln>
        </p:spPr>
        <p:txBody>
          <a:bodyPr spcFirstLastPara="1" wrap="square" lIns="0" tIns="0" rIns="0" bIns="0" anchor="t" anchorCtr="0">
            <a:normAutofit/>
          </a:bodyPr>
          <a:lstStyle>
            <a:lvl1pPr lvl="0" algn="l">
              <a:lnSpc>
                <a:spcPct val="110000"/>
              </a:lnSpc>
              <a:spcBef>
                <a:spcPts val="1600"/>
              </a:spcBef>
              <a:spcAft>
                <a:spcPts val="0"/>
              </a:spcAft>
              <a:buSzPts val="1800"/>
              <a:buNone/>
              <a:defRPr sz="1800">
                <a:solidFill>
                  <a:schemeClr val="lt1"/>
                </a:solidFill>
              </a:defRPr>
            </a:lvl1pPr>
            <a:lvl2pPr lvl="1" algn="ctr">
              <a:lnSpc>
                <a:spcPct val="110000"/>
              </a:lnSpc>
              <a:spcBef>
                <a:spcPts val="1000"/>
              </a:spcBef>
              <a:spcAft>
                <a:spcPts val="0"/>
              </a:spcAft>
              <a:buSzPts val="2000"/>
              <a:buNone/>
              <a:defRPr sz="2000"/>
            </a:lvl2pPr>
            <a:lvl3pPr lvl="2" algn="ctr">
              <a:lnSpc>
                <a:spcPct val="110000"/>
              </a:lnSpc>
              <a:spcBef>
                <a:spcPts val="1000"/>
              </a:spcBef>
              <a:spcAft>
                <a:spcPts val="0"/>
              </a:spcAft>
              <a:buSzPts val="1800"/>
              <a:buNone/>
              <a:defRPr sz="1800"/>
            </a:lvl3pPr>
            <a:lvl4pPr lvl="3" algn="ctr">
              <a:lnSpc>
                <a:spcPct val="110000"/>
              </a:lnSpc>
              <a:spcBef>
                <a:spcPts val="600"/>
              </a:spcBef>
              <a:spcAft>
                <a:spcPts val="0"/>
              </a:spcAft>
              <a:buSzPts val="1600"/>
              <a:buNone/>
              <a:defRPr sz="1600"/>
            </a:lvl4pPr>
            <a:lvl5pPr lvl="4" algn="ctr">
              <a:lnSpc>
                <a:spcPct val="110000"/>
              </a:lnSpc>
              <a:spcBef>
                <a:spcPts val="6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675362" y="515438"/>
            <a:ext cx="10868938" cy="88747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1"/>
          <p:cNvSpPr txBox="1">
            <a:spLocks noGrp="1"/>
          </p:cNvSpPr>
          <p:nvPr>
            <p:ph type="body" idx="1"/>
          </p:nvPr>
        </p:nvSpPr>
        <p:spPr>
          <a:xfrm>
            <a:off x="675360" y="1615858"/>
            <a:ext cx="3383280" cy="4459505"/>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600"/>
              </a:spcBef>
              <a:spcAft>
                <a:spcPts val="0"/>
              </a:spcAft>
              <a:buSzPts val="1800"/>
              <a:buChar char="•"/>
              <a:defRPr/>
            </a:lvl1pPr>
            <a:lvl2pPr marL="914400" lvl="1" indent="-342900" algn="l">
              <a:lnSpc>
                <a:spcPct val="110000"/>
              </a:lnSpc>
              <a:spcBef>
                <a:spcPts val="1000"/>
              </a:spcBef>
              <a:spcAft>
                <a:spcPts val="0"/>
              </a:spcAft>
              <a:buSzPts val="1800"/>
              <a:buChar char="•"/>
              <a:defRPr/>
            </a:lvl2pPr>
            <a:lvl3pPr marL="1371600" lvl="2" indent="-342900" algn="l">
              <a:lnSpc>
                <a:spcPct val="110000"/>
              </a:lnSpc>
              <a:spcBef>
                <a:spcPts val="1000"/>
              </a:spcBef>
              <a:spcAft>
                <a:spcPts val="0"/>
              </a:spcAft>
              <a:buSzPts val="1800"/>
              <a:buChar char="•"/>
              <a:defRPr/>
            </a:lvl3pPr>
            <a:lvl4pPr marL="1828800" lvl="3" indent="-342900" algn="l">
              <a:lnSpc>
                <a:spcPct val="110000"/>
              </a:lnSpc>
              <a:spcBef>
                <a:spcPts val="600"/>
              </a:spcBef>
              <a:spcAft>
                <a:spcPts val="0"/>
              </a:spcAft>
              <a:buSzPts val="1800"/>
              <a:buChar char="•"/>
              <a:defRPr/>
            </a:lvl4pPr>
            <a:lvl5pPr marL="2286000" lvl="4" indent="-342900" algn="l">
              <a:lnSpc>
                <a:spcPct val="110000"/>
              </a:lnSpc>
              <a:spcBef>
                <a:spcPts val="6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31"/>
          <p:cNvSpPr txBox="1">
            <a:spLocks noGrp="1"/>
          </p:cNvSpPr>
          <p:nvPr>
            <p:ph type="subTitle" idx="2"/>
          </p:nvPr>
        </p:nvSpPr>
        <p:spPr>
          <a:xfrm>
            <a:off x="675361" y="959177"/>
            <a:ext cx="10868938" cy="650304"/>
          </a:xfrm>
          <a:prstGeom prst="rect">
            <a:avLst/>
          </a:prstGeom>
          <a:noFill/>
          <a:ln>
            <a:noFill/>
          </a:ln>
        </p:spPr>
        <p:txBody>
          <a:bodyPr spcFirstLastPara="1" wrap="square" lIns="0" tIns="0" rIns="0" bIns="0" anchor="t" anchorCtr="0">
            <a:normAutofit/>
          </a:bodyPr>
          <a:lstStyle>
            <a:lvl1pPr lvl="0" algn="l">
              <a:lnSpc>
                <a:spcPct val="95000"/>
              </a:lnSpc>
              <a:spcBef>
                <a:spcPts val="0"/>
              </a:spcBef>
              <a:spcAft>
                <a:spcPts val="0"/>
              </a:spcAft>
              <a:buSzPts val="2000"/>
              <a:buNone/>
              <a:defRPr sz="2000" b="1">
                <a:solidFill>
                  <a:schemeClr val="accent1"/>
                </a:solidFill>
              </a:defRPr>
            </a:lvl1pPr>
            <a:lvl2pPr lvl="1" algn="ctr">
              <a:lnSpc>
                <a:spcPct val="110000"/>
              </a:lnSpc>
              <a:spcBef>
                <a:spcPts val="1000"/>
              </a:spcBef>
              <a:spcAft>
                <a:spcPts val="0"/>
              </a:spcAft>
              <a:buSzPts val="2000"/>
              <a:buNone/>
              <a:defRPr sz="2000"/>
            </a:lvl2pPr>
            <a:lvl3pPr lvl="2" algn="ctr">
              <a:lnSpc>
                <a:spcPct val="110000"/>
              </a:lnSpc>
              <a:spcBef>
                <a:spcPts val="1000"/>
              </a:spcBef>
              <a:spcAft>
                <a:spcPts val="0"/>
              </a:spcAft>
              <a:buSzPts val="1800"/>
              <a:buNone/>
              <a:defRPr sz="1800"/>
            </a:lvl3pPr>
            <a:lvl4pPr lvl="3" algn="ctr">
              <a:lnSpc>
                <a:spcPct val="110000"/>
              </a:lnSpc>
              <a:spcBef>
                <a:spcPts val="600"/>
              </a:spcBef>
              <a:spcAft>
                <a:spcPts val="0"/>
              </a:spcAft>
              <a:buSzPts val="1600"/>
              <a:buNone/>
              <a:defRPr sz="1600"/>
            </a:lvl4pPr>
            <a:lvl5pPr lvl="4" algn="ctr">
              <a:lnSpc>
                <a:spcPct val="110000"/>
              </a:lnSpc>
              <a:spcBef>
                <a:spcPts val="6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9" name="Google Shape;69;p31"/>
          <p:cNvSpPr txBox="1">
            <a:spLocks noGrp="1"/>
          </p:cNvSpPr>
          <p:nvPr>
            <p:ph type="body" idx="3"/>
          </p:nvPr>
        </p:nvSpPr>
        <p:spPr>
          <a:xfrm>
            <a:off x="4404360" y="1615858"/>
            <a:ext cx="3383280" cy="4459505"/>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600"/>
              </a:spcBef>
              <a:spcAft>
                <a:spcPts val="0"/>
              </a:spcAft>
              <a:buSzPts val="1800"/>
              <a:buChar char="•"/>
              <a:defRPr/>
            </a:lvl1pPr>
            <a:lvl2pPr marL="914400" lvl="1" indent="-342900" algn="l">
              <a:lnSpc>
                <a:spcPct val="110000"/>
              </a:lnSpc>
              <a:spcBef>
                <a:spcPts val="1000"/>
              </a:spcBef>
              <a:spcAft>
                <a:spcPts val="0"/>
              </a:spcAft>
              <a:buSzPts val="1800"/>
              <a:buChar char="•"/>
              <a:defRPr/>
            </a:lvl2pPr>
            <a:lvl3pPr marL="1371600" lvl="2" indent="-342900" algn="l">
              <a:lnSpc>
                <a:spcPct val="110000"/>
              </a:lnSpc>
              <a:spcBef>
                <a:spcPts val="1000"/>
              </a:spcBef>
              <a:spcAft>
                <a:spcPts val="0"/>
              </a:spcAft>
              <a:buSzPts val="1800"/>
              <a:buChar char="•"/>
              <a:defRPr/>
            </a:lvl3pPr>
            <a:lvl4pPr marL="1828800" lvl="3" indent="-342900" algn="l">
              <a:lnSpc>
                <a:spcPct val="110000"/>
              </a:lnSpc>
              <a:spcBef>
                <a:spcPts val="600"/>
              </a:spcBef>
              <a:spcAft>
                <a:spcPts val="0"/>
              </a:spcAft>
              <a:buSzPts val="1800"/>
              <a:buChar char="•"/>
              <a:defRPr/>
            </a:lvl4pPr>
            <a:lvl5pPr marL="2286000" lvl="4" indent="-342900" algn="l">
              <a:lnSpc>
                <a:spcPct val="110000"/>
              </a:lnSpc>
              <a:spcBef>
                <a:spcPts val="6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31"/>
          <p:cNvSpPr txBox="1">
            <a:spLocks noGrp="1"/>
          </p:cNvSpPr>
          <p:nvPr>
            <p:ph type="body" idx="4"/>
          </p:nvPr>
        </p:nvSpPr>
        <p:spPr>
          <a:xfrm>
            <a:off x="8161020" y="1615858"/>
            <a:ext cx="3383280" cy="4459505"/>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600"/>
              </a:spcBef>
              <a:spcAft>
                <a:spcPts val="0"/>
              </a:spcAft>
              <a:buSzPts val="1800"/>
              <a:buChar char="•"/>
              <a:defRPr/>
            </a:lvl1pPr>
            <a:lvl2pPr marL="914400" lvl="1" indent="-342900" algn="l">
              <a:lnSpc>
                <a:spcPct val="110000"/>
              </a:lnSpc>
              <a:spcBef>
                <a:spcPts val="1000"/>
              </a:spcBef>
              <a:spcAft>
                <a:spcPts val="0"/>
              </a:spcAft>
              <a:buSzPts val="1800"/>
              <a:buChar char="•"/>
              <a:defRPr/>
            </a:lvl2pPr>
            <a:lvl3pPr marL="1371600" lvl="2" indent="-342900" algn="l">
              <a:lnSpc>
                <a:spcPct val="110000"/>
              </a:lnSpc>
              <a:spcBef>
                <a:spcPts val="1000"/>
              </a:spcBef>
              <a:spcAft>
                <a:spcPts val="0"/>
              </a:spcAft>
              <a:buSzPts val="1800"/>
              <a:buChar char="•"/>
              <a:defRPr/>
            </a:lvl3pPr>
            <a:lvl4pPr marL="1828800" lvl="3" indent="-342900" algn="l">
              <a:lnSpc>
                <a:spcPct val="110000"/>
              </a:lnSpc>
              <a:spcBef>
                <a:spcPts val="600"/>
              </a:spcBef>
              <a:spcAft>
                <a:spcPts val="0"/>
              </a:spcAft>
              <a:buSzPts val="1800"/>
              <a:buChar char="•"/>
              <a:defRPr/>
            </a:lvl4pPr>
            <a:lvl5pPr marL="2286000" lvl="4" indent="-342900" algn="l">
              <a:lnSpc>
                <a:spcPct val="110000"/>
              </a:lnSpc>
              <a:spcBef>
                <a:spcPts val="6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1"/>
          <p:cNvSpPr txBox="1">
            <a:spLocks noGrp="1"/>
          </p:cNvSpPr>
          <p:nvPr>
            <p:ph type="ftr" idx="11"/>
          </p:nvPr>
        </p:nvSpPr>
        <p:spPr>
          <a:xfrm>
            <a:off x="7401839" y="6288306"/>
            <a:ext cx="4114800" cy="56969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1"/>
          <p:cNvSpPr txBox="1">
            <a:spLocks noGrp="1"/>
          </p:cNvSpPr>
          <p:nvPr>
            <p:ph type="sldNum" idx="12"/>
          </p:nvPr>
        </p:nvSpPr>
        <p:spPr>
          <a:xfrm>
            <a:off x="11641332" y="6281928"/>
            <a:ext cx="536812" cy="576072"/>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p:nvPr/>
        </p:nvSpPr>
        <p:spPr>
          <a:xfrm>
            <a:off x="0" y="6281928"/>
            <a:ext cx="12192000" cy="57607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 name="Google Shape;11;p19"/>
          <p:cNvSpPr txBox="1">
            <a:spLocks noGrp="1"/>
          </p:cNvSpPr>
          <p:nvPr>
            <p:ph type="title"/>
          </p:nvPr>
        </p:nvSpPr>
        <p:spPr>
          <a:xfrm>
            <a:off x="675362" y="515438"/>
            <a:ext cx="10868938" cy="887478"/>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9"/>
          <p:cNvSpPr txBox="1">
            <a:spLocks noGrp="1"/>
          </p:cNvSpPr>
          <p:nvPr>
            <p:ph type="body" idx="1"/>
          </p:nvPr>
        </p:nvSpPr>
        <p:spPr>
          <a:xfrm>
            <a:off x="675361" y="1615858"/>
            <a:ext cx="10869573" cy="4459505"/>
          </a:xfrm>
          <a:prstGeom prst="rect">
            <a:avLst/>
          </a:prstGeom>
          <a:noFill/>
          <a:ln>
            <a:noFill/>
          </a:ln>
        </p:spPr>
        <p:txBody>
          <a:bodyPr spcFirstLastPara="1" wrap="square" lIns="0" tIns="0" rIns="0" bIns="0" anchor="t" anchorCtr="0">
            <a:noAutofit/>
          </a:bodyPr>
          <a:lstStyle>
            <a:lvl1pPr marL="457200" marR="0" lvl="0" indent="-342900" algn="l" rtl="0">
              <a:lnSpc>
                <a:spcPct val="110000"/>
              </a:lnSpc>
              <a:spcBef>
                <a:spcPts val="1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30200" algn="l" rtl="0">
              <a:lnSpc>
                <a:spcPct val="11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1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1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 name="Google Shape;13;p19"/>
          <p:cNvSpPr txBox="1">
            <a:spLocks noGrp="1"/>
          </p:cNvSpPr>
          <p:nvPr>
            <p:ph type="sldNum" idx="12"/>
          </p:nvPr>
        </p:nvSpPr>
        <p:spPr>
          <a:xfrm>
            <a:off x="11641332" y="6281928"/>
            <a:ext cx="536812" cy="576072"/>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4" name="Google Shape;14;p19"/>
          <p:cNvSpPr txBox="1"/>
          <p:nvPr/>
        </p:nvSpPr>
        <p:spPr>
          <a:xfrm>
            <a:off x="675361" y="6281928"/>
            <a:ext cx="2717090" cy="576072"/>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Arial"/>
                <a:ea typeface="Arial"/>
                <a:cs typeface="Arial"/>
                <a:sym typeface="Arial"/>
              </a:rPr>
              <a:t>Oregon Home Care Commission</a:t>
            </a:r>
            <a:endParaRPr sz="1400" b="0" i="0" u="none" strike="noStrike" cap="none">
              <a:solidFill>
                <a:srgbClr val="000000"/>
              </a:solidFill>
              <a:latin typeface="Arial"/>
              <a:ea typeface="Arial"/>
              <a:cs typeface="Arial"/>
              <a:sym typeface="Arial"/>
            </a:endParaRPr>
          </a:p>
        </p:txBody>
      </p:sp>
      <p:sp>
        <p:nvSpPr>
          <p:cNvPr id="15" name="Google Shape;15;p19"/>
          <p:cNvSpPr txBox="1">
            <a:spLocks noGrp="1"/>
          </p:cNvSpPr>
          <p:nvPr>
            <p:ph type="ftr" idx="11"/>
          </p:nvPr>
        </p:nvSpPr>
        <p:spPr>
          <a:xfrm>
            <a:off x="7401839" y="6288306"/>
            <a:ext cx="4114800" cy="56969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18">
          <p15:clr>
            <a:srgbClr val="F26B43"/>
          </p15:clr>
        </p15:guide>
        <p15:guide id="4" orient="horz" pos="312">
          <p15:clr>
            <a:srgbClr val="F26B43"/>
          </p15:clr>
        </p15:guide>
        <p15:guide id="5" pos="7272">
          <p15:clr>
            <a:srgbClr val="F26B43"/>
          </p15:clr>
        </p15:guide>
        <p15:guide id="6" orient="horz" pos="382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hyperlink" Target="http://oregonhomecarejobs.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hyperlink" Target="http://oregon.gov/odhs/providers-partners/homecare-workforce/Pages/navigator.aspx"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oregonhomecarejobs.com/PartnerToolkit"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hyperlink" Target="http://oregonhomecarejobs.com/PartnerToolkit" TargetMode="External"/><Relationship Id="rId5" Type="http://schemas.openxmlformats.org/officeDocument/2006/relationships/hyperlink" Target="http://trabajosdecuidadosaludoregon.com/" TargetMode="External"/><Relationship Id="rId4" Type="http://schemas.openxmlformats.org/officeDocument/2006/relationships/hyperlink" Target="http://oregonhomecarejobs.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
          <p:cNvSpPr txBox="1">
            <a:spLocks noGrp="1"/>
          </p:cNvSpPr>
          <p:nvPr>
            <p:ph type="ctrTitle"/>
          </p:nvPr>
        </p:nvSpPr>
        <p:spPr>
          <a:xfrm>
            <a:off x="440667" y="670560"/>
            <a:ext cx="4082565" cy="2365247"/>
          </a:xfrm>
          <a:prstGeom prst="rect">
            <a:avLst/>
          </a:prstGeom>
          <a:noFill/>
          <a:ln>
            <a:noFill/>
          </a:ln>
        </p:spPr>
        <p:txBody>
          <a:bodyPr spcFirstLastPara="1" wrap="square" lIns="0" tIns="0" rIns="0" bIns="0" anchor="b" anchorCtr="0">
            <a:noAutofit/>
          </a:bodyPr>
          <a:lstStyle/>
          <a:p>
            <a:pPr marL="0" lvl="0" indent="0" rtl="0">
              <a:spcBef>
                <a:spcPts val="0"/>
              </a:spcBef>
              <a:spcAft>
                <a:spcPts val="0"/>
              </a:spcAft>
              <a:buClr>
                <a:schemeClr val="lt1"/>
              </a:buClr>
              <a:buSzPts val="4800"/>
              <a:buFont typeface="Arial"/>
              <a:buNone/>
            </a:pPr>
            <a:br>
              <a:rPr lang="en-US" dirty="0"/>
            </a:br>
            <a:r>
              <a:rPr lang="en-US" sz="5400" dirty="0"/>
              <a:t>Oregon </a:t>
            </a:r>
            <a:br>
              <a:rPr lang="en-US" sz="5400" dirty="0"/>
            </a:br>
            <a:r>
              <a:rPr lang="en-US" sz="5400" dirty="0"/>
              <a:t>Home Care Jobs</a:t>
            </a:r>
            <a:endParaRPr sz="2400" dirty="0"/>
          </a:p>
        </p:txBody>
      </p:sp>
      <p:sp>
        <p:nvSpPr>
          <p:cNvPr id="3" name="TextBox 2">
            <a:extLst>
              <a:ext uri="{FF2B5EF4-FFF2-40B4-BE49-F238E27FC236}">
                <a16:creationId xmlns:a16="http://schemas.microsoft.com/office/drawing/2014/main" id="{C68A2BDD-13D5-0689-F283-8727D9717D07}"/>
              </a:ext>
            </a:extLst>
          </p:cNvPr>
          <p:cNvSpPr txBox="1"/>
          <p:nvPr/>
        </p:nvSpPr>
        <p:spPr>
          <a:xfrm>
            <a:off x="343131" y="3633736"/>
            <a:ext cx="5033541" cy="1200329"/>
          </a:xfrm>
          <a:prstGeom prst="rect">
            <a:avLst/>
          </a:prstGeom>
          <a:noFill/>
        </p:spPr>
        <p:txBody>
          <a:bodyPr wrap="square">
            <a:spAutoFit/>
          </a:bodyPr>
          <a:lstStyle/>
          <a:p>
            <a:r>
              <a:rPr lang="en-US" sz="2400" dirty="0">
                <a:solidFill>
                  <a:schemeClr val="bg1"/>
                </a:solidFill>
                <a:latin typeface="Arial" panose="020B0604020202020204" pitchFamily="34" charset="0"/>
                <a:cs typeface="Arial" panose="020B0604020202020204" pitchFamily="34" charset="0"/>
                <a:sym typeface="Arial"/>
              </a:rPr>
              <a:t>Make a difference in someone’s life and have the flexibility you need to live yours </a:t>
            </a:r>
            <a:endParaRPr lang="en-US" sz="2400" dirty="0">
              <a:solidFill>
                <a:schemeClr val="bg1"/>
              </a:soli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1A47D4B1-F0FF-67CB-2046-2EBDAA2ACECF}"/>
              </a:ext>
            </a:extLst>
          </p:cNvPr>
          <p:cNvCxnSpPr>
            <a:cxnSpLocks/>
          </p:cNvCxnSpPr>
          <p:nvPr/>
        </p:nvCxnSpPr>
        <p:spPr>
          <a:xfrm>
            <a:off x="440667" y="3502152"/>
            <a:ext cx="4704357" cy="0"/>
          </a:xfrm>
          <a:prstGeom prst="line">
            <a:avLst/>
          </a:prstGeom>
          <a:ln>
            <a:solidFill>
              <a:schemeClr val="accent6"/>
            </a:solidFill>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2"/>
          <p:cNvSpPr txBox="1">
            <a:spLocks noGrp="1"/>
          </p:cNvSpPr>
          <p:nvPr>
            <p:ph type="ctrTitle"/>
          </p:nvPr>
        </p:nvSpPr>
        <p:spPr>
          <a:xfrm>
            <a:off x="675350" y="992830"/>
            <a:ext cx="5029200" cy="1128300"/>
          </a:xfrm>
          <a:prstGeom prst="rect">
            <a:avLst/>
          </a:prstGeom>
          <a:noFill/>
          <a:ln>
            <a:noFill/>
          </a:ln>
        </p:spPr>
        <p:txBody>
          <a:bodyPr spcFirstLastPara="1" wrap="square" lIns="0" tIns="0" rIns="0" bIns="0" anchor="ctr" anchorCtr="0">
            <a:noAutofit/>
          </a:bodyPr>
          <a:lstStyle/>
          <a:p>
            <a:pPr marL="0" lvl="0" indent="0" algn="l" rtl="0">
              <a:lnSpc>
                <a:spcPct val="115000"/>
              </a:lnSpc>
              <a:spcBef>
                <a:spcPts val="0"/>
              </a:spcBef>
              <a:spcAft>
                <a:spcPts val="0"/>
              </a:spcAft>
              <a:buClr>
                <a:schemeClr val="lt1"/>
              </a:buClr>
              <a:buSzPts val="4400"/>
              <a:buFont typeface="Arial"/>
              <a:buNone/>
            </a:pPr>
            <a:r>
              <a:rPr lang="en-US" sz="3600"/>
              <a:t>Eligibility: </a:t>
            </a:r>
            <a:br>
              <a:rPr lang="en-US" sz="4000"/>
            </a:br>
            <a:r>
              <a:rPr lang="en-US" sz="2400" b="0" i="0" u="none" strike="noStrike">
                <a:latin typeface="Arial"/>
                <a:ea typeface="Arial"/>
                <a:cs typeface="Arial"/>
                <a:sym typeface="Arial"/>
              </a:rPr>
              <a:t>Applicants must</a:t>
            </a:r>
            <a:r>
              <a:rPr lang="en-US" sz="2400" b="0"/>
              <a:t>:</a:t>
            </a:r>
            <a:br>
              <a:rPr lang="en-US" sz="4000"/>
            </a:br>
            <a:endParaRPr sz="4000"/>
          </a:p>
        </p:txBody>
      </p:sp>
      <p:sp>
        <p:nvSpPr>
          <p:cNvPr id="172" name="Google Shape;172;p32"/>
          <p:cNvSpPr txBox="1"/>
          <p:nvPr/>
        </p:nvSpPr>
        <p:spPr>
          <a:xfrm>
            <a:off x="675362" y="1871871"/>
            <a:ext cx="5283600" cy="2878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1000"/>
              </a:spcBef>
              <a:spcAft>
                <a:spcPts val="0"/>
              </a:spcAft>
              <a:buClr>
                <a:schemeClr val="lt1"/>
              </a:buClr>
              <a:buSzPts val="2600"/>
              <a:buFont typeface="Arial"/>
              <a:buChar char="•"/>
            </a:pPr>
            <a:r>
              <a:rPr lang="en-US" sz="2400" b="0" i="0" u="none" strike="noStrike" cap="none">
                <a:solidFill>
                  <a:schemeClr val="lt1"/>
                </a:solidFill>
                <a:latin typeface="Arial"/>
                <a:ea typeface="Arial"/>
                <a:cs typeface="Arial"/>
                <a:sym typeface="Arial"/>
              </a:rPr>
              <a:t>Be 18 years old or over </a:t>
            </a:r>
            <a:endParaRPr sz="2400" b="0" i="0" u="none" strike="noStrike" cap="none">
              <a:solidFill>
                <a:srgbClr val="000000"/>
              </a:solidFill>
              <a:latin typeface="Arial"/>
              <a:ea typeface="Arial"/>
              <a:cs typeface="Arial"/>
              <a:sym typeface="Arial"/>
            </a:endParaRPr>
          </a:p>
          <a:p>
            <a:pPr marL="342900" marR="0" lvl="0" indent="-342900" algn="l" rtl="0">
              <a:lnSpc>
                <a:spcPct val="100000"/>
              </a:lnSpc>
              <a:spcBef>
                <a:spcPts val="1000"/>
              </a:spcBef>
              <a:spcAft>
                <a:spcPts val="0"/>
              </a:spcAft>
              <a:buClr>
                <a:schemeClr val="lt1"/>
              </a:buClr>
              <a:buSzPts val="2600"/>
              <a:buFont typeface="Arial"/>
              <a:buChar char="•"/>
            </a:pPr>
            <a:r>
              <a:rPr lang="en-US" sz="2400" b="0" i="0" u="none" strike="noStrike" cap="none">
                <a:solidFill>
                  <a:schemeClr val="lt1"/>
                </a:solidFill>
                <a:latin typeface="Arial"/>
                <a:ea typeface="Arial"/>
                <a:cs typeface="Arial"/>
                <a:sym typeface="Arial"/>
              </a:rPr>
              <a:t>Live in Oregon or within 75 miles of the Oregon border</a:t>
            </a:r>
            <a:endParaRPr sz="2400" b="0" i="0" u="none" strike="noStrike" cap="none">
              <a:solidFill>
                <a:srgbClr val="000000"/>
              </a:solidFill>
              <a:latin typeface="Arial"/>
              <a:ea typeface="Arial"/>
              <a:cs typeface="Arial"/>
              <a:sym typeface="Arial"/>
            </a:endParaRPr>
          </a:p>
          <a:p>
            <a:pPr marL="342900" marR="0" lvl="0" indent="-342900" algn="l" rtl="0">
              <a:lnSpc>
                <a:spcPct val="100000"/>
              </a:lnSpc>
              <a:spcBef>
                <a:spcPts val="1000"/>
              </a:spcBef>
              <a:spcAft>
                <a:spcPts val="0"/>
              </a:spcAft>
              <a:buClr>
                <a:schemeClr val="lt1"/>
              </a:buClr>
              <a:buSzPts val="2600"/>
              <a:buFont typeface="Arial"/>
              <a:buChar char="•"/>
            </a:pPr>
            <a:r>
              <a:rPr lang="en-US" sz="2400" b="0" i="0" u="none" strike="noStrike" cap="none">
                <a:solidFill>
                  <a:schemeClr val="lt1"/>
                </a:solidFill>
                <a:latin typeface="Arial"/>
                <a:ea typeface="Arial"/>
                <a:cs typeface="Arial"/>
                <a:sym typeface="Arial"/>
              </a:rPr>
              <a:t>Be authorized to work in the </a:t>
            </a:r>
            <a:br>
              <a:rPr lang="en-US" sz="2400" b="0" i="0" u="none" strike="noStrike" cap="none">
                <a:solidFill>
                  <a:schemeClr val="lt1"/>
                </a:solidFill>
                <a:latin typeface="Arial"/>
                <a:ea typeface="Arial"/>
                <a:cs typeface="Arial"/>
                <a:sym typeface="Arial"/>
              </a:rPr>
            </a:br>
            <a:r>
              <a:rPr lang="en-US" sz="2400" b="0" i="0" u="none" strike="noStrike" cap="none">
                <a:solidFill>
                  <a:schemeClr val="lt1"/>
                </a:solidFill>
                <a:latin typeface="Arial"/>
                <a:ea typeface="Arial"/>
                <a:cs typeface="Arial"/>
                <a:sym typeface="Arial"/>
              </a:rPr>
              <a:t>United States </a:t>
            </a:r>
            <a:endParaRPr sz="2400" b="0" i="0" u="none" strike="noStrike" cap="none">
              <a:solidFill>
                <a:srgbClr val="000000"/>
              </a:solidFill>
              <a:latin typeface="Arial"/>
              <a:ea typeface="Arial"/>
              <a:cs typeface="Arial"/>
              <a:sym typeface="Arial"/>
            </a:endParaRPr>
          </a:p>
          <a:p>
            <a:pPr marL="342900" marR="0" lvl="0" indent="-342900" algn="l" rtl="0">
              <a:lnSpc>
                <a:spcPct val="100000"/>
              </a:lnSpc>
              <a:spcBef>
                <a:spcPts val="1000"/>
              </a:spcBef>
              <a:spcAft>
                <a:spcPts val="0"/>
              </a:spcAft>
              <a:buClr>
                <a:schemeClr val="lt1"/>
              </a:buClr>
              <a:buSzPts val="2600"/>
              <a:buFont typeface="Arial"/>
              <a:buChar char="•"/>
            </a:pPr>
            <a:r>
              <a:rPr lang="en-US" sz="2400" b="0" i="0" u="none" strike="noStrike" cap="none">
                <a:solidFill>
                  <a:schemeClr val="lt1"/>
                </a:solidFill>
                <a:latin typeface="Arial"/>
                <a:ea typeface="Arial"/>
                <a:cs typeface="Arial"/>
                <a:sym typeface="Arial"/>
              </a:rPr>
              <a:t>Pass a background check*</a:t>
            </a:r>
            <a:endParaRPr sz="2400" b="0" i="0" u="none" strike="noStrike" cap="none">
              <a:solidFill>
                <a:schemeClr val="lt1"/>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*Not all convictions prevent hiring  </a:t>
            </a:r>
            <a:endParaRPr sz="2000" b="0" i="0" u="none" strike="noStrike" cap="non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1"/>
          <p:cNvSpPr txBox="1">
            <a:spLocks noGrp="1"/>
          </p:cNvSpPr>
          <p:nvPr>
            <p:ph type="sldNum" idx="12"/>
          </p:nvPr>
        </p:nvSpPr>
        <p:spPr>
          <a:xfrm>
            <a:off x="11641332" y="6281928"/>
            <a:ext cx="536812" cy="576072"/>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200"/>
              <a:buNone/>
            </a:pPr>
            <a:fld id="{00000000-1234-1234-1234-123412341234}" type="slidenum">
              <a:rPr lang="en-US"/>
              <a:t>11</a:t>
            </a:fld>
            <a:endParaRPr/>
          </a:p>
        </p:txBody>
      </p:sp>
      <p:sp>
        <p:nvSpPr>
          <p:cNvPr id="163" name="Google Shape;163;p11"/>
          <p:cNvSpPr txBox="1"/>
          <p:nvPr/>
        </p:nvSpPr>
        <p:spPr>
          <a:xfrm>
            <a:off x="243840" y="383210"/>
            <a:ext cx="9112754" cy="6001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300"/>
              <a:buFont typeface="Arial"/>
              <a:buNone/>
            </a:pPr>
            <a:r>
              <a:rPr lang="en-US" sz="3300" b="1" i="0" u="none" strike="noStrike" cap="none">
                <a:solidFill>
                  <a:schemeClr val="accent1"/>
                </a:solidFill>
                <a:latin typeface="Arial"/>
                <a:ea typeface="Arial"/>
                <a:cs typeface="Arial"/>
                <a:sym typeface="Arial"/>
              </a:rPr>
              <a:t>Website with materials in multiple languages</a:t>
            </a:r>
            <a:endParaRPr sz="1400" b="0" i="0" u="none" strike="noStrike" cap="none">
              <a:solidFill>
                <a:srgbClr val="000000"/>
              </a:solidFill>
              <a:latin typeface="Arial"/>
              <a:ea typeface="Arial"/>
              <a:cs typeface="Arial"/>
              <a:sym typeface="Arial"/>
            </a:endParaRPr>
          </a:p>
        </p:txBody>
      </p:sp>
      <p:sp>
        <p:nvSpPr>
          <p:cNvPr id="164" name="Google Shape;164;p11"/>
          <p:cNvSpPr/>
          <p:nvPr/>
        </p:nvSpPr>
        <p:spPr>
          <a:xfrm rot="1820887">
            <a:off x="11147619" y="366190"/>
            <a:ext cx="528475" cy="1068182"/>
          </a:xfrm>
          <a:prstGeom prst="downArrow">
            <a:avLst>
              <a:gd name="adj1" fmla="val 50000"/>
              <a:gd name="adj2" fmla="val 50000"/>
            </a:avLst>
          </a:prstGeom>
          <a:solidFill>
            <a:schemeClr val="accent1"/>
          </a:solidFill>
          <a:ln w="12700" cap="flat" cmpd="sng">
            <a:solidFill>
              <a:srgbClr val="17381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65" name="Google Shape;165;p11" descr="A person in a grocery store&#10;&#10;AI-generated content may be incorrect."/>
          <p:cNvPicPr preferRelativeResize="0"/>
          <p:nvPr/>
        </p:nvPicPr>
        <p:blipFill rotWithShape="1">
          <a:blip r:embed="rId3" cstate="screen">
            <a:alphaModFix/>
            <a:extLst>
              <a:ext uri="{28A0092B-C50C-407E-A947-70E740481C1C}">
                <a14:useLocalDpi xmlns:a14="http://schemas.microsoft.com/office/drawing/2010/main"/>
              </a:ext>
            </a:extLst>
          </a:blip>
          <a:srcRect t="-104"/>
          <a:stretch/>
        </p:blipFill>
        <p:spPr>
          <a:xfrm>
            <a:off x="108064" y="1494694"/>
            <a:ext cx="12070080" cy="386861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14" descr="A screenshot of a web page&#10;&#10;AI-generated content may be incorrect."/>
          <p:cNvPicPr preferRelativeResize="0">
            <a:picLocks noGrp="1"/>
          </p:cNvPicPr>
          <p:nvPr>
            <p:ph type="body" idx="1"/>
          </p:nvPr>
        </p:nvPicPr>
        <p:blipFill rotWithShape="1">
          <a:blip r:embed="rId3" cstate="screen">
            <a:alphaModFix/>
            <a:extLst>
              <a:ext uri="{28A0092B-C50C-407E-A947-70E740481C1C}">
                <a14:useLocalDpi xmlns:a14="http://schemas.microsoft.com/office/drawing/2010/main"/>
              </a:ext>
            </a:extLst>
          </a:blip>
          <a:srcRect l="5202" r="2283" b="480"/>
          <a:stretch/>
        </p:blipFill>
        <p:spPr>
          <a:xfrm>
            <a:off x="499782" y="1349128"/>
            <a:ext cx="6414247" cy="4823072"/>
          </a:xfrm>
          <a:prstGeom prst="rect">
            <a:avLst/>
          </a:prstGeom>
          <a:noFill/>
          <a:ln>
            <a:noFill/>
          </a:ln>
        </p:spPr>
      </p:pic>
      <p:sp>
        <p:nvSpPr>
          <p:cNvPr id="179" name="Google Shape;179;p14"/>
          <p:cNvSpPr txBox="1">
            <a:spLocks noGrp="1"/>
          </p:cNvSpPr>
          <p:nvPr>
            <p:ph type="sldNum" idx="12"/>
          </p:nvPr>
        </p:nvSpPr>
        <p:spPr>
          <a:xfrm>
            <a:off x="11641332" y="6281928"/>
            <a:ext cx="536812" cy="576072"/>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200"/>
              <a:buNone/>
            </a:pPr>
            <a:fld id="{00000000-1234-1234-1234-123412341234}" type="slidenum">
              <a:rPr lang="en-US"/>
              <a:t>12</a:t>
            </a:fld>
            <a:endParaRPr/>
          </a:p>
        </p:txBody>
      </p:sp>
      <p:sp>
        <p:nvSpPr>
          <p:cNvPr id="180" name="Google Shape;180;p14"/>
          <p:cNvSpPr txBox="1">
            <a:spLocks noGrp="1"/>
          </p:cNvSpPr>
          <p:nvPr>
            <p:ph type="body" idx="3"/>
          </p:nvPr>
        </p:nvSpPr>
        <p:spPr>
          <a:xfrm>
            <a:off x="7103438" y="1458856"/>
            <a:ext cx="4905706" cy="4823072"/>
          </a:xfrm>
          <a:prstGeom prst="rect">
            <a:avLst/>
          </a:prstGeom>
          <a:noFill/>
          <a:ln>
            <a:noFill/>
          </a:ln>
        </p:spPr>
        <p:txBody>
          <a:bodyPr spcFirstLastPara="1" wrap="square" lIns="0" tIns="0" rIns="0" bIns="0" anchor="t" anchorCtr="0">
            <a:noAutofit/>
          </a:bodyPr>
          <a:lstStyle/>
          <a:p>
            <a:pPr marL="228600" lvl="0" indent="-228600" algn="l" rtl="0">
              <a:lnSpc>
                <a:spcPct val="100000"/>
              </a:lnSpc>
              <a:spcBef>
                <a:spcPts val="0"/>
              </a:spcBef>
              <a:spcAft>
                <a:spcPts val="0"/>
              </a:spcAft>
              <a:buSzPts val="2200"/>
              <a:buChar char="•"/>
            </a:pPr>
            <a:r>
              <a:rPr lang="en-US" sz="2200"/>
              <a:t>Confirm </a:t>
            </a:r>
            <a:r>
              <a:rPr lang="en-US" sz="2200" b="1"/>
              <a:t>eligibility </a:t>
            </a:r>
            <a:endParaRPr/>
          </a:p>
          <a:p>
            <a:pPr marL="228600" lvl="0" indent="-228600" algn="l" rtl="0">
              <a:lnSpc>
                <a:spcPct val="100000"/>
              </a:lnSpc>
              <a:spcBef>
                <a:spcPts val="1600"/>
              </a:spcBef>
              <a:spcAft>
                <a:spcPts val="0"/>
              </a:spcAft>
              <a:buSzPts val="2200"/>
              <a:buChar char="•"/>
            </a:pPr>
            <a:r>
              <a:rPr lang="en-US" sz="2200"/>
              <a:t>Take a quiz to determine which home care </a:t>
            </a:r>
            <a:r>
              <a:rPr lang="en-US" sz="2200" b="1"/>
              <a:t>roles</a:t>
            </a:r>
            <a:r>
              <a:rPr lang="en-US" sz="2200"/>
              <a:t> best fit them</a:t>
            </a:r>
            <a:endParaRPr/>
          </a:p>
          <a:p>
            <a:pPr marL="228600" lvl="0" indent="-228600" algn="l" rtl="0">
              <a:lnSpc>
                <a:spcPct val="100000"/>
              </a:lnSpc>
              <a:spcBef>
                <a:spcPts val="1600"/>
              </a:spcBef>
              <a:spcAft>
                <a:spcPts val="0"/>
              </a:spcAft>
              <a:buSzPts val="2200"/>
              <a:buChar char="•"/>
            </a:pPr>
            <a:r>
              <a:rPr lang="en-US" sz="2200"/>
              <a:t>Get step-by-step information about the application process –</a:t>
            </a:r>
            <a:r>
              <a:rPr lang="en-US" sz="2200" b="1"/>
              <a:t> including a general timeline </a:t>
            </a:r>
            <a:r>
              <a:rPr lang="en-US" sz="2200"/>
              <a:t>– before starting</a:t>
            </a:r>
            <a:endParaRPr/>
          </a:p>
          <a:p>
            <a:pPr marL="228600" lvl="0" indent="-228600" algn="l" rtl="0">
              <a:lnSpc>
                <a:spcPct val="100000"/>
              </a:lnSpc>
              <a:spcBef>
                <a:spcPts val="1600"/>
              </a:spcBef>
              <a:spcAft>
                <a:spcPts val="0"/>
              </a:spcAft>
              <a:buSzPts val="2200"/>
              <a:buChar char="•"/>
            </a:pPr>
            <a:r>
              <a:rPr lang="en-US" sz="2200"/>
              <a:t>Watch a video of </a:t>
            </a:r>
            <a:r>
              <a:rPr lang="en-US" sz="2200" b="1"/>
              <a:t>a typical day </a:t>
            </a:r>
            <a:r>
              <a:rPr lang="en-US" sz="2200"/>
              <a:t>of a home care professional in the role of their choice</a:t>
            </a:r>
            <a:endParaRPr sz="2200"/>
          </a:p>
          <a:p>
            <a:pPr marL="228600" lvl="0" indent="-228600" algn="l" rtl="0">
              <a:lnSpc>
                <a:spcPct val="100000"/>
              </a:lnSpc>
              <a:spcBef>
                <a:spcPts val="1600"/>
              </a:spcBef>
              <a:spcAft>
                <a:spcPts val="0"/>
              </a:spcAft>
              <a:buSzPts val="2200"/>
              <a:buChar char="•"/>
            </a:pPr>
            <a:r>
              <a:rPr lang="en-US" sz="2200"/>
              <a:t>Access the website in </a:t>
            </a:r>
            <a:r>
              <a:rPr lang="en-US" sz="2200" b="1"/>
              <a:t>eight different languages</a:t>
            </a:r>
            <a:endParaRPr sz="2200" b="1"/>
          </a:p>
          <a:p>
            <a:pPr marL="228600" lvl="0" indent="0" algn="l" rtl="0">
              <a:lnSpc>
                <a:spcPct val="100000"/>
              </a:lnSpc>
              <a:spcBef>
                <a:spcPts val="1600"/>
              </a:spcBef>
              <a:spcAft>
                <a:spcPts val="0"/>
              </a:spcAft>
              <a:buSzPts val="1800"/>
              <a:buNone/>
            </a:pPr>
            <a:endParaRPr b="1"/>
          </a:p>
        </p:txBody>
      </p:sp>
      <p:sp>
        <p:nvSpPr>
          <p:cNvPr id="181" name="Google Shape;181;p14"/>
          <p:cNvSpPr txBox="1"/>
          <p:nvPr/>
        </p:nvSpPr>
        <p:spPr>
          <a:xfrm>
            <a:off x="585331" y="396166"/>
            <a:ext cx="10869000" cy="8874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3200"/>
              <a:buFont typeface="Arial"/>
              <a:buNone/>
            </a:pPr>
            <a:r>
              <a:rPr lang="en-US" sz="3200" b="1" i="0" u="none" strike="noStrike" cap="none">
                <a:solidFill>
                  <a:srgbClr val="000000"/>
                </a:solidFill>
                <a:latin typeface="Arial"/>
                <a:ea typeface="Arial"/>
                <a:cs typeface="Arial"/>
                <a:sym typeface="Arial"/>
              </a:rPr>
              <a:t>About </a:t>
            </a:r>
            <a:r>
              <a:rPr lang="en-US" sz="3200" b="1" i="0" u="none" strike="noStrike" cap="none">
                <a:solidFill>
                  <a:srgbClr val="000000"/>
                </a:solidFill>
                <a:uFill>
                  <a:noFill/>
                </a:uFill>
                <a:latin typeface="Arial"/>
                <a:ea typeface="Arial"/>
                <a:cs typeface="Arial"/>
                <a:sym typeface="Arial"/>
                <a:hlinkClick r:id="rId4">
                  <a:extLst>
                    <a:ext uri="{A12FA001-AC4F-418D-AE19-62706E023703}">
                      <ahyp:hlinkClr xmlns:ahyp="http://schemas.microsoft.com/office/drawing/2018/hyperlinkcolor" val="tx"/>
                    </a:ext>
                  </a:extLst>
                </a:hlinkClick>
              </a:rPr>
              <a:t>OregonHomeCareJobs.com</a:t>
            </a:r>
            <a:endParaRPr sz="3200" b="1" i="0" u="none" strike="noStrike" cap="none">
              <a:solidFill>
                <a:srgbClr val="000000"/>
              </a:solidFill>
              <a:latin typeface="Arial"/>
              <a:ea typeface="Arial"/>
              <a:cs typeface="Arial"/>
              <a:sym typeface="Arial"/>
            </a:endParaRPr>
          </a:p>
        </p:txBody>
      </p:sp>
      <p:sp>
        <p:nvSpPr>
          <p:cNvPr id="182" name="Google Shape;182;p14"/>
          <p:cNvSpPr txBox="1"/>
          <p:nvPr/>
        </p:nvSpPr>
        <p:spPr>
          <a:xfrm>
            <a:off x="613050" y="965073"/>
            <a:ext cx="10965900" cy="510300"/>
          </a:xfrm>
          <a:prstGeom prst="rect">
            <a:avLst/>
          </a:prstGeom>
          <a:noFill/>
          <a:ln>
            <a:noFill/>
          </a:ln>
        </p:spPr>
        <p:txBody>
          <a:bodyPr spcFirstLastPara="1" wrap="square" lIns="0" tIns="0" rIns="0" bIns="0" anchor="t" anchorCtr="0">
            <a:normAutofit fontScale="77500" lnSpcReduction="20000"/>
          </a:bodyPr>
          <a:lstStyle/>
          <a:p>
            <a:pPr marL="0" marR="0" lvl="0" indent="0" algn="l" rtl="0">
              <a:lnSpc>
                <a:spcPct val="90000"/>
              </a:lnSpc>
              <a:spcBef>
                <a:spcPts val="0"/>
              </a:spcBef>
              <a:spcAft>
                <a:spcPts val="0"/>
              </a:spcAft>
              <a:buClr>
                <a:srgbClr val="000000"/>
              </a:buClr>
              <a:buSzPct val="100000"/>
              <a:buFont typeface="Arial"/>
              <a:buNone/>
            </a:pPr>
            <a:r>
              <a:rPr lang="en-US" sz="3200" b="1" i="0" u="none" strike="noStrike" cap="none">
                <a:solidFill>
                  <a:srgbClr val="388538"/>
                </a:solidFill>
                <a:latin typeface="Arial"/>
                <a:ea typeface="Arial"/>
                <a:cs typeface="Arial"/>
                <a:sym typeface="Arial"/>
              </a:rPr>
              <a:t>Find information about the different roles and directions for applying </a:t>
            </a:r>
            <a:endParaRPr sz="2000" b="1" i="0" u="none" strike="noStrike" cap="none">
              <a:solidFill>
                <a:srgbClr val="388538"/>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0"/>
          <p:cNvSpPr txBox="1">
            <a:spLocks noGrp="1"/>
          </p:cNvSpPr>
          <p:nvPr>
            <p:ph type="sldNum" idx="12"/>
          </p:nvPr>
        </p:nvSpPr>
        <p:spPr>
          <a:xfrm>
            <a:off x="11641332" y="6281928"/>
            <a:ext cx="536812" cy="576072"/>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200"/>
              <a:buNone/>
            </a:pPr>
            <a:fld id="{00000000-1234-1234-1234-123412341234}" type="slidenum">
              <a:rPr lang="en-US"/>
              <a:t>13</a:t>
            </a:fld>
            <a:endParaRPr/>
          </a:p>
        </p:txBody>
      </p:sp>
      <p:sp>
        <p:nvSpPr>
          <p:cNvPr id="189" name="Google Shape;189;p10"/>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90" name="Google Shape;190;p10" title="Screenshot 2025-04-23 at 1.22.23 PM.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79771" y="225025"/>
            <a:ext cx="2370977" cy="3030100"/>
          </a:xfrm>
          <a:prstGeom prst="rect">
            <a:avLst/>
          </a:prstGeom>
          <a:noFill/>
          <a:ln w="9525" cap="flat" cmpd="sng">
            <a:solidFill>
              <a:srgbClr val="999999"/>
            </a:solidFill>
            <a:prstDash val="solid"/>
            <a:round/>
            <a:headEnd type="none" w="sm" len="sm"/>
            <a:tailEnd type="none" w="sm" len="sm"/>
          </a:ln>
        </p:spPr>
      </p:pic>
      <p:pic>
        <p:nvPicPr>
          <p:cNvPr id="191" name="Google Shape;191;p10" title="Screenshot 2025-05-05 at 1.16.04 PM.pn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098049" y="3449137"/>
            <a:ext cx="2334426" cy="3030076"/>
          </a:xfrm>
          <a:prstGeom prst="rect">
            <a:avLst/>
          </a:prstGeom>
          <a:noFill/>
          <a:ln w="9525" cap="flat" cmpd="sng">
            <a:solidFill>
              <a:srgbClr val="999999"/>
            </a:solidFill>
            <a:prstDash val="solid"/>
            <a:round/>
            <a:headEnd type="none" w="sm" len="sm"/>
            <a:tailEnd type="none" w="sm" len="sm"/>
          </a:ln>
        </p:spPr>
      </p:pic>
      <p:pic>
        <p:nvPicPr>
          <p:cNvPr id="192" name="Google Shape;192;p10" descr="A step-by-step instructions for a home care worker&#10;&#10;AI-generated content may be incorrect."/>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rot="-492540">
            <a:off x="462973" y="73149"/>
            <a:ext cx="5838076" cy="6903828"/>
          </a:xfrm>
          <a:prstGeom prst="rect">
            <a:avLst/>
          </a:prstGeom>
          <a:noFill/>
          <a:ln w="19050" cap="flat" cmpd="sng">
            <a:solidFill>
              <a:schemeClr val="accent6"/>
            </a:solidFill>
            <a:prstDash val="solid"/>
            <a:round/>
            <a:headEnd type="none" w="sm" len="sm"/>
            <a:tailEnd type="none" w="sm" len="sm"/>
          </a:ln>
        </p:spPr>
      </p:pic>
      <p:sp>
        <p:nvSpPr>
          <p:cNvPr id="193" name="Google Shape;193;p10"/>
          <p:cNvSpPr txBox="1"/>
          <p:nvPr/>
        </p:nvSpPr>
        <p:spPr>
          <a:xfrm>
            <a:off x="8858050" y="873875"/>
            <a:ext cx="3145500" cy="4045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Arial"/>
                <a:ea typeface="Arial"/>
                <a:cs typeface="Arial"/>
                <a:sym typeface="Arial"/>
              </a:rPr>
              <a:t>Application Guides available in:</a:t>
            </a:r>
            <a:endParaRPr sz="2400" b="1" i="0" u="none" strike="noStrike" cap="none">
              <a:solidFill>
                <a:schemeClr val="dk1"/>
              </a:solidFill>
              <a:latin typeface="Arial"/>
              <a:ea typeface="Arial"/>
              <a:cs typeface="Arial"/>
              <a:sym typeface="Arial"/>
            </a:endParaRPr>
          </a:p>
          <a:p>
            <a:pPr marL="457200" marR="0" lvl="0" indent="-368300" algn="l" rtl="0">
              <a:lnSpc>
                <a:spcPct val="100000"/>
              </a:lnSpc>
              <a:spcBef>
                <a:spcPts val="1000"/>
              </a:spcBef>
              <a:spcAft>
                <a:spcPts val="0"/>
              </a:spcAft>
              <a:buClr>
                <a:schemeClr val="accent5"/>
              </a:buClr>
              <a:buSzPts val="2200"/>
              <a:buFont typeface="Arial"/>
              <a:buChar char="●"/>
            </a:pPr>
            <a:r>
              <a:rPr lang="en-US" sz="2200" b="0" i="0" u="none" strike="noStrike" cap="none">
                <a:solidFill>
                  <a:schemeClr val="accent5"/>
                </a:solidFill>
                <a:latin typeface="Arial"/>
                <a:ea typeface="Arial"/>
                <a:cs typeface="Arial"/>
                <a:sym typeface="Arial"/>
              </a:rPr>
              <a:t>English </a:t>
            </a:r>
            <a:endParaRPr sz="2200" b="0" i="0" u="none" strike="noStrike" cap="none">
              <a:solidFill>
                <a:schemeClr val="accent5"/>
              </a:solidFill>
              <a:latin typeface="Arial"/>
              <a:ea typeface="Arial"/>
              <a:cs typeface="Arial"/>
              <a:sym typeface="Arial"/>
            </a:endParaRPr>
          </a:p>
          <a:p>
            <a:pPr marL="457200" marR="0" lvl="0" indent="-368300" algn="l" rtl="0">
              <a:lnSpc>
                <a:spcPct val="100000"/>
              </a:lnSpc>
              <a:spcBef>
                <a:spcPts val="1000"/>
              </a:spcBef>
              <a:spcAft>
                <a:spcPts val="0"/>
              </a:spcAft>
              <a:buClr>
                <a:schemeClr val="accent5"/>
              </a:buClr>
              <a:buSzPts val="2200"/>
              <a:buFont typeface="Arial"/>
              <a:buChar char="●"/>
            </a:pPr>
            <a:r>
              <a:rPr lang="en-US" sz="2200" b="0" i="0" u="none" strike="noStrike" cap="none">
                <a:solidFill>
                  <a:schemeClr val="accent5"/>
                </a:solidFill>
                <a:latin typeface="Arial"/>
                <a:ea typeface="Arial"/>
                <a:cs typeface="Arial"/>
                <a:sym typeface="Arial"/>
              </a:rPr>
              <a:t>Spanish</a:t>
            </a:r>
            <a:endParaRPr sz="2200" b="0" i="0" u="none" strike="noStrike" cap="none">
              <a:solidFill>
                <a:schemeClr val="accent5"/>
              </a:solidFill>
              <a:latin typeface="Arial"/>
              <a:ea typeface="Arial"/>
              <a:cs typeface="Arial"/>
              <a:sym typeface="Arial"/>
            </a:endParaRPr>
          </a:p>
          <a:p>
            <a:pPr marL="457200" marR="0" lvl="0" indent="-368300" algn="l" rtl="0">
              <a:lnSpc>
                <a:spcPct val="100000"/>
              </a:lnSpc>
              <a:spcBef>
                <a:spcPts val="1000"/>
              </a:spcBef>
              <a:spcAft>
                <a:spcPts val="0"/>
              </a:spcAft>
              <a:buClr>
                <a:schemeClr val="accent5"/>
              </a:buClr>
              <a:buSzPts val="2200"/>
              <a:buFont typeface="Arial"/>
              <a:buChar char="●"/>
            </a:pPr>
            <a:r>
              <a:rPr lang="en-US" sz="2200" b="0" i="0" u="none" strike="noStrike" cap="none">
                <a:solidFill>
                  <a:schemeClr val="accent5"/>
                </a:solidFill>
                <a:latin typeface="Arial"/>
                <a:ea typeface="Arial"/>
                <a:cs typeface="Arial"/>
                <a:sym typeface="Arial"/>
              </a:rPr>
              <a:t>Russian</a:t>
            </a:r>
            <a:endParaRPr sz="2200" b="0" i="0" u="none" strike="noStrike" cap="none">
              <a:solidFill>
                <a:schemeClr val="accent5"/>
              </a:solidFill>
              <a:latin typeface="Arial"/>
              <a:ea typeface="Arial"/>
              <a:cs typeface="Arial"/>
              <a:sym typeface="Arial"/>
            </a:endParaRPr>
          </a:p>
          <a:p>
            <a:pPr marL="457200" marR="0" lvl="0" indent="-368300" algn="l" rtl="0">
              <a:lnSpc>
                <a:spcPct val="100000"/>
              </a:lnSpc>
              <a:spcBef>
                <a:spcPts val="1000"/>
              </a:spcBef>
              <a:spcAft>
                <a:spcPts val="0"/>
              </a:spcAft>
              <a:buClr>
                <a:schemeClr val="accent5"/>
              </a:buClr>
              <a:buSzPts val="2200"/>
              <a:buFont typeface="Arial"/>
              <a:buChar char="●"/>
            </a:pPr>
            <a:r>
              <a:rPr lang="en-US" sz="2200" b="0" i="0" u="none" strike="noStrike" cap="none">
                <a:solidFill>
                  <a:schemeClr val="accent5"/>
                </a:solidFill>
                <a:latin typeface="Arial"/>
                <a:ea typeface="Arial"/>
                <a:cs typeface="Arial"/>
                <a:sym typeface="Arial"/>
              </a:rPr>
              <a:t>Vietnamese</a:t>
            </a:r>
            <a:endParaRPr sz="2200" b="0" i="0" u="none" strike="noStrike" cap="none">
              <a:solidFill>
                <a:schemeClr val="accent5"/>
              </a:solidFill>
              <a:latin typeface="Arial"/>
              <a:ea typeface="Arial"/>
              <a:cs typeface="Arial"/>
              <a:sym typeface="Arial"/>
            </a:endParaRPr>
          </a:p>
          <a:p>
            <a:pPr marL="457200" marR="0" lvl="0" indent="-368300" algn="l" rtl="0">
              <a:lnSpc>
                <a:spcPct val="100000"/>
              </a:lnSpc>
              <a:spcBef>
                <a:spcPts val="1000"/>
              </a:spcBef>
              <a:spcAft>
                <a:spcPts val="0"/>
              </a:spcAft>
              <a:buClr>
                <a:schemeClr val="accent5"/>
              </a:buClr>
              <a:buSzPts val="2200"/>
              <a:buFont typeface="Arial"/>
              <a:buChar char="●"/>
            </a:pPr>
            <a:r>
              <a:rPr lang="en-US" sz="2200" b="0" i="0" u="none" strike="noStrike" cap="none">
                <a:solidFill>
                  <a:schemeClr val="accent5"/>
                </a:solidFill>
                <a:latin typeface="Arial"/>
                <a:ea typeface="Arial"/>
                <a:cs typeface="Arial"/>
                <a:sym typeface="Arial"/>
              </a:rPr>
              <a:t>Simplified Chinese</a:t>
            </a:r>
            <a:endParaRPr sz="2200" b="0" i="0" u="none" strike="noStrike" cap="none">
              <a:solidFill>
                <a:schemeClr val="accent5"/>
              </a:solidFill>
              <a:latin typeface="Arial"/>
              <a:ea typeface="Arial"/>
              <a:cs typeface="Arial"/>
              <a:sym typeface="Arial"/>
            </a:endParaRPr>
          </a:p>
          <a:p>
            <a:pPr marL="457200" marR="0" lvl="0" indent="-368300" algn="l" rtl="0">
              <a:lnSpc>
                <a:spcPct val="100000"/>
              </a:lnSpc>
              <a:spcBef>
                <a:spcPts val="1000"/>
              </a:spcBef>
              <a:spcAft>
                <a:spcPts val="0"/>
              </a:spcAft>
              <a:buClr>
                <a:schemeClr val="accent5"/>
              </a:buClr>
              <a:buSzPts val="2200"/>
              <a:buFont typeface="Arial"/>
              <a:buChar char="●"/>
            </a:pPr>
            <a:r>
              <a:rPr lang="en-US" sz="2200" b="0" i="0" u="none" strike="noStrike" cap="none">
                <a:solidFill>
                  <a:schemeClr val="accent5"/>
                </a:solidFill>
                <a:latin typeface="Arial"/>
                <a:ea typeface="Arial"/>
                <a:cs typeface="Arial"/>
                <a:sym typeface="Arial"/>
              </a:rPr>
              <a:t>Korean</a:t>
            </a:r>
            <a:endParaRPr sz="2200" b="0" i="0" u="none" strike="noStrike" cap="none">
              <a:solidFill>
                <a:schemeClr val="accent5"/>
              </a:solidFill>
              <a:latin typeface="Arial"/>
              <a:ea typeface="Arial"/>
              <a:cs typeface="Arial"/>
              <a:sym typeface="Arial"/>
            </a:endParaRPr>
          </a:p>
          <a:p>
            <a:pPr marL="457200" marR="0" lvl="0" indent="-368300" algn="l" rtl="0">
              <a:lnSpc>
                <a:spcPct val="100000"/>
              </a:lnSpc>
              <a:spcBef>
                <a:spcPts val="1000"/>
              </a:spcBef>
              <a:spcAft>
                <a:spcPts val="0"/>
              </a:spcAft>
              <a:buClr>
                <a:schemeClr val="accent5"/>
              </a:buClr>
              <a:buSzPts val="2200"/>
              <a:buFont typeface="Arial"/>
              <a:buChar char="●"/>
            </a:pPr>
            <a:r>
              <a:rPr lang="en-US" sz="2200" b="0" i="0" u="none" strike="noStrike" cap="none">
                <a:solidFill>
                  <a:schemeClr val="accent5"/>
                </a:solidFill>
                <a:latin typeface="Arial"/>
                <a:ea typeface="Arial"/>
                <a:cs typeface="Arial"/>
                <a:sym typeface="Arial"/>
              </a:rPr>
              <a:t>Somali</a:t>
            </a:r>
            <a:endParaRPr sz="2200" b="0" i="0" u="none" strike="noStrike" cap="none">
              <a:solidFill>
                <a:schemeClr val="accent5"/>
              </a:solidFill>
              <a:latin typeface="Arial"/>
              <a:ea typeface="Arial"/>
              <a:cs typeface="Arial"/>
              <a:sym typeface="Arial"/>
            </a:endParaRPr>
          </a:p>
          <a:p>
            <a:pPr marL="457200" marR="0" lvl="0" indent="-368300" algn="l" rtl="0">
              <a:lnSpc>
                <a:spcPct val="100000"/>
              </a:lnSpc>
              <a:spcBef>
                <a:spcPts val="1000"/>
              </a:spcBef>
              <a:spcAft>
                <a:spcPts val="0"/>
              </a:spcAft>
              <a:buClr>
                <a:schemeClr val="accent5"/>
              </a:buClr>
              <a:buSzPts val="2200"/>
              <a:buFont typeface="Arial"/>
              <a:buChar char="●"/>
            </a:pPr>
            <a:r>
              <a:rPr lang="en-US" sz="2200" b="0" i="0" u="none" strike="noStrike" cap="none">
                <a:solidFill>
                  <a:schemeClr val="accent5"/>
                </a:solidFill>
                <a:latin typeface="Arial"/>
                <a:ea typeface="Arial"/>
                <a:cs typeface="Arial"/>
                <a:sym typeface="Arial"/>
              </a:rPr>
              <a:t>Arabic</a:t>
            </a:r>
            <a:endParaRPr sz="2200" b="0" i="0" u="none" strike="noStrike" cap="none">
              <a:solidFill>
                <a:schemeClr val="accent5"/>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359f3a349cd_0_4"/>
          <p:cNvSpPr txBox="1">
            <a:spLocks noGrp="1"/>
          </p:cNvSpPr>
          <p:nvPr>
            <p:ph type="title"/>
          </p:nvPr>
        </p:nvSpPr>
        <p:spPr>
          <a:xfrm>
            <a:off x="675350" y="515446"/>
            <a:ext cx="10869000" cy="576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sz="3600"/>
              <a:t>Provider Navigator Program</a:t>
            </a:r>
            <a:endParaRPr sz="3600"/>
          </a:p>
        </p:txBody>
      </p:sp>
      <p:sp>
        <p:nvSpPr>
          <p:cNvPr id="200" name="Google Shape;200;g359f3a349cd_0_4"/>
          <p:cNvSpPr txBox="1">
            <a:spLocks noGrp="1"/>
          </p:cNvSpPr>
          <p:nvPr>
            <p:ph type="subTitle" idx="2"/>
          </p:nvPr>
        </p:nvSpPr>
        <p:spPr>
          <a:xfrm>
            <a:off x="864025" y="1511750"/>
            <a:ext cx="3875400" cy="4043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000"/>
              <a:buNone/>
            </a:pPr>
            <a:r>
              <a:rPr lang="en-US" sz="2700"/>
              <a:t>Free one-on-one guidance for new and existing workers to help with:</a:t>
            </a:r>
            <a:endParaRPr sz="2400"/>
          </a:p>
          <a:p>
            <a:pPr marL="457200" lvl="0" indent="-457200" algn="l" rtl="0">
              <a:lnSpc>
                <a:spcPct val="100000"/>
              </a:lnSpc>
              <a:spcBef>
                <a:spcPts val="1000"/>
              </a:spcBef>
              <a:spcAft>
                <a:spcPts val="0"/>
              </a:spcAft>
              <a:buSzPts val="2700"/>
              <a:buChar char="•"/>
            </a:pPr>
            <a:r>
              <a:rPr lang="en-US" sz="2700" b="0">
                <a:solidFill>
                  <a:schemeClr val="dk1"/>
                </a:solidFill>
              </a:rPr>
              <a:t>the application and enrollment process</a:t>
            </a:r>
            <a:endParaRPr sz="2700" b="0">
              <a:solidFill>
                <a:schemeClr val="dk1"/>
              </a:solidFill>
            </a:endParaRPr>
          </a:p>
          <a:p>
            <a:pPr marL="457200" lvl="0" indent="-457200" algn="l" rtl="0">
              <a:lnSpc>
                <a:spcPct val="100000"/>
              </a:lnSpc>
              <a:spcBef>
                <a:spcPts val="1000"/>
              </a:spcBef>
              <a:spcAft>
                <a:spcPts val="0"/>
              </a:spcAft>
              <a:buSzPts val="2700"/>
              <a:buChar char="•"/>
            </a:pPr>
            <a:r>
              <a:rPr lang="en-US" sz="2700" b="0">
                <a:solidFill>
                  <a:schemeClr val="dk1"/>
                </a:solidFill>
              </a:rPr>
              <a:t>finding work </a:t>
            </a:r>
            <a:endParaRPr sz="2700" b="0">
              <a:solidFill>
                <a:schemeClr val="dk1"/>
              </a:solidFill>
            </a:endParaRPr>
          </a:p>
          <a:p>
            <a:pPr marL="457200" lvl="0" indent="-457200" algn="l" rtl="0">
              <a:lnSpc>
                <a:spcPct val="100000"/>
              </a:lnSpc>
              <a:spcBef>
                <a:spcPts val="1000"/>
              </a:spcBef>
              <a:spcAft>
                <a:spcPts val="0"/>
              </a:spcAft>
              <a:buSzPts val="2700"/>
              <a:buChar char="•"/>
            </a:pPr>
            <a:r>
              <a:rPr lang="en-US" sz="2700" b="0">
                <a:solidFill>
                  <a:schemeClr val="dk1"/>
                </a:solidFill>
              </a:rPr>
              <a:t>accessing help in multiple languages</a:t>
            </a:r>
            <a:endParaRPr sz="2400"/>
          </a:p>
        </p:txBody>
      </p:sp>
      <p:sp>
        <p:nvSpPr>
          <p:cNvPr id="201" name="Google Shape;201;g359f3a349cd_0_4"/>
          <p:cNvSpPr txBox="1">
            <a:spLocks noGrp="1"/>
          </p:cNvSpPr>
          <p:nvPr>
            <p:ph type="sldNum" idx="12"/>
          </p:nvPr>
        </p:nvSpPr>
        <p:spPr>
          <a:xfrm>
            <a:off x="11641332" y="6281928"/>
            <a:ext cx="536700" cy="576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pic>
        <p:nvPicPr>
          <p:cNvPr id="202" name="Google Shape;202;g359f3a349cd_0_4" title="Screenshot 2025-05-14 at 2.14.53 PM.png"/>
          <p:cNvPicPr preferRelativeResize="0"/>
          <p:nvPr/>
        </p:nvPicPr>
        <p:blipFill rotWithShape="1">
          <a:blip r:embed="rId3" cstate="screen">
            <a:alphaModFix/>
            <a:extLst>
              <a:ext uri="{28A0092B-C50C-407E-A947-70E740481C1C}">
                <a14:useLocalDpi xmlns:a14="http://schemas.microsoft.com/office/drawing/2010/main"/>
              </a:ext>
            </a:extLst>
          </a:blip>
          <a:srcRect l="-2113" t="-3920" b="-1185"/>
          <a:stretch/>
        </p:blipFill>
        <p:spPr>
          <a:xfrm>
            <a:off x="5299900" y="1213625"/>
            <a:ext cx="6598948" cy="4639836"/>
          </a:xfrm>
          <a:prstGeom prst="rect">
            <a:avLst/>
          </a:prstGeom>
          <a:noFill/>
          <a:ln w="9525" cap="flat" cmpd="sng">
            <a:solidFill>
              <a:srgbClr val="999999"/>
            </a:solidFill>
            <a:prstDash val="solid"/>
            <a:round/>
            <a:headEnd type="none" w="sm" len="sm"/>
            <a:tailEnd type="none" w="sm" len="sm"/>
          </a:ln>
        </p:spPr>
      </p:pic>
      <p:sp>
        <p:nvSpPr>
          <p:cNvPr id="203" name="Google Shape;203;g359f3a349cd_0_4"/>
          <p:cNvSpPr txBox="1"/>
          <p:nvPr/>
        </p:nvSpPr>
        <p:spPr>
          <a:xfrm>
            <a:off x="5195350" y="5821500"/>
            <a:ext cx="92376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500" b="0" i="0" u="sng" strike="noStrike" cap="none">
                <a:solidFill>
                  <a:srgbClr val="1155CC"/>
                </a:solidFill>
                <a:latin typeface="Arial"/>
                <a:ea typeface="Arial"/>
                <a:cs typeface="Arial"/>
                <a:sym typeface="Arial"/>
                <a:hlinkClick r:id="rId4">
                  <a:extLst>
                    <a:ext uri="{A12FA001-AC4F-418D-AE19-62706E023703}">
                      <ahyp:hlinkClr xmlns:ahyp="http://schemas.microsoft.com/office/drawing/2018/hyperlinkcolor" val="tx"/>
                    </a:ext>
                  </a:extLst>
                </a:hlinkClick>
              </a:rPr>
              <a:t>Oregon.gov/odhs/providers-partners/homecare-workforce/Pages/navigator.aspx</a:t>
            </a:r>
            <a:endParaRPr sz="1500" b="0" i="0" u="none" strike="noStrike" cap="none">
              <a:solidFill>
                <a:srgbClr val="1155CC"/>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6"/>
          <p:cNvSpPr txBox="1">
            <a:spLocks noGrp="1"/>
          </p:cNvSpPr>
          <p:nvPr>
            <p:ph type="title"/>
          </p:nvPr>
        </p:nvSpPr>
        <p:spPr>
          <a:xfrm>
            <a:off x="661531" y="396166"/>
            <a:ext cx="10868938" cy="88747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Arial"/>
              <a:buNone/>
            </a:pPr>
            <a:r>
              <a:rPr lang="en-US" sz="3600">
                <a:latin typeface="Arial"/>
                <a:ea typeface="Arial"/>
                <a:cs typeface="Arial"/>
                <a:sym typeface="Arial"/>
              </a:rPr>
              <a:t>Helping to share the opportunity – thank you!</a:t>
            </a:r>
            <a:endParaRPr/>
          </a:p>
        </p:txBody>
      </p:sp>
      <p:sp>
        <p:nvSpPr>
          <p:cNvPr id="210" name="Google Shape;210;p16"/>
          <p:cNvSpPr txBox="1">
            <a:spLocks noGrp="1"/>
          </p:cNvSpPr>
          <p:nvPr>
            <p:ph type="body" idx="1"/>
          </p:nvPr>
        </p:nvSpPr>
        <p:spPr>
          <a:xfrm>
            <a:off x="675350" y="1924025"/>
            <a:ext cx="5295300" cy="41871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2800"/>
              <a:buNone/>
            </a:pPr>
            <a:r>
              <a:rPr lang="en-US" sz="2800" b="1"/>
              <a:t>Materials available for download or printing:</a:t>
            </a:r>
            <a:endParaRPr/>
          </a:p>
          <a:p>
            <a:pPr marL="457200" lvl="0" indent="-406400" algn="l" rtl="0">
              <a:lnSpc>
                <a:spcPct val="100000"/>
              </a:lnSpc>
              <a:spcBef>
                <a:spcPts val="400"/>
              </a:spcBef>
              <a:spcAft>
                <a:spcPts val="0"/>
              </a:spcAft>
              <a:buSzPts val="2800"/>
              <a:buChar char="•"/>
            </a:pPr>
            <a:r>
              <a:rPr lang="en-US" sz="2800"/>
              <a:t>Poster</a:t>
            </a:r>
            <a:endParaRPr sz="3200"/>
          </a:p>
          <a:p>
            <a:pPr marL="457200" lvl="0" indent="-406400" algn="l" rtl="0">
              <a:lnSpc>
                <a:spcPct val="100000"/>
              </a:lnSpc>
              <a:spcBef>
                <a:spcPts val="0"/>
              </a:spcBef>
              <a:spcAft>
                <a:spcPts val="0"/>
              </a:spcAft>
              <a:buSzPts val="2800"/>
              <a:buChar char="•"/>
            </a:pPr>
            <a:r>
              <a:rPr lang="en-US" sz="2800"/>
              <a:t>Flyer</a:t>
            </a:r>
            <a:endParaRPr sz="3200"/>
          </a:p>
          <a:p>
            <a:pPr marL="457200" lvl="0" indent="-406400" algn="l" rtl="0">
              <a:lnSpc>
                <a:spcPct val="100000"/>
              </a:lnSpc>
              <a:spcBef>
                <a:spcPts val="0"/>
              </a:spcBef>
              <a:spcAft>
                <a:spcPts val="0"/>
              </a:spcAft>
              <a:buSzPts val="2800"/>
              <a:buChar char="•"/>
            </a:pPr>
            <a:r>
              <a:rPr lang="en-US" sz="2800"/>
              <a:t>Wallet card</a:t>
            </a:r>
            <a:endParaRPr/>
          </a:p>
          <a:p>
            <a:pPr marL="457200" lvl="0" indent="-406400" algn="l" rtl="0">
              <a:lnSpc>
                <a:spcPct val="100000"/>
              </a:lnSpc>
              <a:spcBef>
                <a:spcPts val="0"/>
              </a:spcBef>
              <a:spcAft>
                <a:spcPts val="0"/>
              </a:spcAft>
              <a:buSzPts val="2800"/>
              <a:buChar char="•"/>
            </a:pPr>
            <a:r>
              <a:rPr lang="en-US" sz="2800"/>
              <a:t>Job description</a:t>
            </a:r>
            <a:endParaRPr/>
          </a:p>
          <a:p>
            <a:pPr marL="457200" lvl="0" indent="-406400" algn="l" rtl="0">
              <a:lnSpc>
                <a:spcPct val="100000"/>
              </a:lnSpc>
              <a:spcBef>
                <a:spcPts val="0"/>
              </a:spcBef>
              <a:spcAft>
                <a:spcPts val="0"/>
              </a:spcAft>
              <a:buSzPts val="2800"/>
              <a:buChar char="•"/>
            </a:pPr>
            <a:r>
              <a:rPr lang="en-US" sz="2800"/>
              <a:t>Step-by-step applicant guides</a:t>
            </a:r>
            <a:endParaRPr/>
          </a:p>
        </p:txBody>
      </p:sp>
      <p:sp>
        <p:nvSpPr>
          <p:cNvPr id="211" name="Google Shape;211;p16"/>
          <p:cNvSpPr txBox="1">
            <a:spLocks noGrp="1"/>
          </p:cNvSpPr>
          <p:nvPr>
            <p:ph type="sldNum" idx="12"/>
          </p:nvPr>
        </p:nvSpPr>
        <p:spPr>
          <a:xfrm>
            <a:off x="11641332" y="6281928"/>
            <a:ext cx="536812" cy="576072"/>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200"/>
              <a:buNone/>
            </a:pPr>
            <a:fld id="{00000000-1234-1234-1234-123412341234}" type="slidenum">
              <a:rPr lang="en-US"/>
              <a:t>15</a:t>
            </a:fld>
            <a:endParaRPr/>
          </a:p>
        </p:txBody>
      </p:sp>
      <p:sp>
        <p:nvSpPr>
          <p:cNvPr id="212" name="Google Shape;212;p16"/>
          <p:cNvSpPr txBox="1">
            <a:spLocks noGrp="1"/>
          </p:cNvSpPr>
          <p:nvPr>
            <p:ph type="body" idx="3"/>
          </p:nvPr>
        </p:nvSpPr>
        <p:spPr>
          <a:xfrm>
            <a:off x="6096000" y="1924025"/>
            <a:ext cx="5434500" cy="4144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2800"/>
              <a:buNone/>
            </a:pPr>
            <a:r>
              <a:rPr lang="en-US" sz="2800" b="1"/>
              <a:t>Customizable materials for sharing:</a:t>
            </a:r>
            <a:endParaRPr/>
          </a:p>
          <a:p>
            <a:pPr marL="457200" lvl="0" indent="-406400" algn="l" rtl="0">
              <a:lnSpc>
                <a:spcPct val="100000"/>
              </a:lnSpc>
              <a:spcBef>
                <a:spcPts val="400"/>
              </a:spcBef>
              <a:spcAft>
                <a:spcPts val="0"/>
              </a:spcAft>
              <a:buSzPts val="2800"/>
              <a:buChar char="•"/>
            </a:pPr>
            <a:r>
              <a:rPr lang="en-US" sz="2800"/>
              <a:t>Newsletter content</a:t>
            </a:r>
            <a:endParaRPr/>
          </a:p>
          <a:p>
            <a:pPr marL="457200" lvl="0" indent="-406400" algn="l" rtl="0">
              <a:lnSpc>
                <a:spcPct val="100000"/>
              </a:lnSpc>
              <a:spcBef>
                <a:spcPts val="0"/>
              </a:spcBef>
              <a:spcAft>
                <a:spcPts val="0"/>
              </a:spcAft>
              <a:buSzPts val="2800"/>
              <a:buChar char="•"/>
            </a:pPr>
            <a:r>
              <a:rPr lang="en-US" sz="2800"/>
              <a:t>Email copy</a:t>
            </a:r>
            <a:endParaRPr/>
          </a:p>
          <a:p>
            <a:pPr marL="457200" lvl="0" indent="-406400" algn="l" rtl="0">
              <a:lnSpc>
                <a:spcPct val="100000"/>
              </a:lnSpc>
              <a:spcBef>
                <a:spcPts val="0"/>
              </a:spcBef>
              <a:spcAft>
                <a:spcPts val="0"/>
              </a:spcAft>
              <a:buSzPts val="2800"/>
              <a:buChar char="•"/>
            </a:pPr>
            <a:r>
              <a:rPr lang="en-US" sz="2800"/>
              <a:t>Talking points</a:t>
            </a:r>
            <a:endParaRPr/>
          </a:p>
          <a:p>
            <a:pPr marL="457200" lvl="0" indent="-406400" algn="l" rtl="0">
              <a:lnSpc>
                <a:spcPct val="100000"/>
              </a:lnSpc>
              <a:spcBef>
                <a:spcPts val="0"/>
              </a:spcBef>
              <a:spcAft>
                <a:spcPts val="0"/>
              </a:spcAft>
              <a:buSzPts val="2800"/>
              <a:buChar char="•"/>
            </a:pPr>
            <a:r>
              <a:rPr lang="en-US" sz="2800"/>
              <a:t>PowerPoint Presentation </a:t>
            </a:r>
            <a:r>
              <a:rPr lang="en-US" sz="2000"/>
              <a:t>(this one!)</a:t>
            </a:r>
            <a:endParaRPr/>
          </a:p>
        </p:txBody>
      </p:sp>
      <p:sp>
        <p:nvSpPr>
          <p:cNvPr id="213" name="Google Shape;213;p16"/>
          <p:cNvSpPr txBox="1">
            <a:spLocks noGrp="1"/>
          </p:cNvSpPr>
          <p:nvPr>
            <p:ph type="subTitle" idx="2"/>
          </p:nvPr>
        </p:nvSpPr>
        <p:spPr>
          <a:xfrm>
            <a:off x="675311" y="1107307"/>
            <a:ext cx="10841400" cy="651600"/>
          </a:xfrm>
          <a:prstGeom prst="rect">
            <a:avLst/>
          </a:prstGeom>
          <a:noFill/>
          <a:ln>
            <a:noFill/>
          </a:ln>
        </p:spPr>
        <p:txBody>
          <a:bodyPr spcFirstLastPara="1" wrap="square" lIns="0" tIns="0" rIns="0" bIns="0" anchor="t" anchorCtr="0">
            <a:normAutofit/>
          </a:bodyPr>
          <a:lstStyle/>
          <a:p>
            <a:pPr marL="0" lvl="0" indent="0" algn="l" rtl="0">
              <a:lnSpc>
                <a:spcPct val="95000"/>
              </a:lnSpc>
              <a:spcBef>
                <a:spcPts val="0"/>
              </a:spcBef>
              <a:spcAft>
                <a:spcPts val="0"/>
              </a:spcAft>
              <a:buSzPts val="2400"/>
              <a:buNone/>
            </a:pPr>
            <a:r>
              <a:rPr lang="en-US" sz="2400" b="0"/>
              <a:t>Find the online toolkit at </a:t>
            </a:r>
            <a:r>
              <a:rPr lang="en-US" sz="2400" u="sng">
                <a:solidFill>
                  <a:schemeClr val="hlink"/>
                </a:solidFill>
                <a:hlinkClick r:id="rId3"/>
              </a:rPr>
              <a:t>OregonHomeCareJobs.com/PartnerToolkit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8"/>
          <p:cNvSpPr txBox="1">
            <a:spLocks noGrp="1"/>
          </p:cNvSpPr>
          <p:nvPr>
            <p:ph type="ctrTitle"/>
          </p:nvPr>
        </p:nvSpPr>
        <p:spPr>
          <a:xfrm>
            <a:off x="536811" y="235726"/>
            <a:ext cx="5545334" cy="1149023"/>
          </a:xfrm>
          <a:prstGeom prst="rect">
            <a:avLst/>
          </a:prstGeom>
          <a:noFill/>
          <a:ln>
            <a:noFill/>
          </a:ln>
        </p:spPr>
        <p:txBody>
          <a:bodyPr spcFirstLastPara="1" wrap="square" lIns="0" tIns="0" rIns="0" bIns="0" anchor="b" anchorCtr="0">
            <a:normAutofit fontScale="90000"/>
          </a:bodyPr>
          <a:lstStyle/>
          <a:p>
            <a:pPr marL="0" lvl="0" indent="0" algn="l" rtl="0">
              <a:lnSpc>
                <a:spcPct val="90000"/>
              </a:lnSpc>
              <a:spcBef>
                <a:spcPts val="0"/>
              </a:spcBef>
              <a:spcAft>
                <a:spcPts val="0"/>
              </a:spcAft>
              <a:buClr>
                <a:schemeClr val="lt1"/>
              </a:buClr>
              <a:buSzPct val="100000"/>
              <a:buFont typeface="Arial"/>
              <a:buNone/>
            </a:pPr>
            <a:br>
              <a:rPr lang="en-US"/>
            </a:br>
            <a:r>
              <a:rPr lang="en-US" sz="5300"/>
              <a:t>Thank you!</a:t>
            </a:r>
            <a:endParaRPr/>
          </a:p>
        </p:txBody>
      </p:sp>
      <p:sp>
        <p:nvSpPr>
          <p:cNvPr id="220" name="Google Shape;220;p18"/>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21" name="Google Shape;221;p1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779519" y="4184935"/>
            <a:ext cx="2468881" cy="2468881"/>
          </a:xfrm>
          <a:prstGeom prst="rect">
            <a:avLst/>
          </a:prstGeom>
          <a:noFill/>
          <a:ln>
            <a:noFill/>
          </a:ln>
        </p:spPr>
      </p:pic>
      <p:sp>
        <p:nvSpPr>
          <p:cNvPr id="222" name="Google Shape;222;p18"/>
          <p:cNvSpPr txBox="1"/>
          <p:nvPr/>
        </p:nvSpPr>
        <p:spPr>
          <a:xfrm>
            <a:off x="536811" y="1553409"/>
            <a:ext cx="6169190" cy="2602502"/>
          </a:xfrm>
          <a:prstGeom prst="rect">
            <a:avLst/>
          </a:prstGeom>
          <a:noFill/>
          <a:ln>
            <a:noFill/>
          </a:ln>
        </p:spPr>
        <p:txBody>
          <a:bodyPr spcFirstLastPara="1" wrap="square" lIns="0" tIns="0" rIns="0" bIns="0" anchor="t" anchorCtr="0">
            <a:normAutofit lnSpcReduction="10000"/>
          </a:bodyPr>
          <a:lstStyle/>
          <a:p>
            <a:pPr marL="0" marR="0" lvl="0" indent="0" algn="l" rtl="0">
              <a:lnSpc>
                <a:spcPct val="150000"/>
              </a:lnSpc>
              <a:spcBef>
                <a:spcPts val="0"/>
              </a:spcBef>
              <a:spcAft>
                <a:spcPts val="0"/>
              </a:spcAft>
              <a:buClr>
                <a:schemeClr val="dk1"/>
              </a:buClr>
              <a:buSzPts val="2400"/>
              <a:buFont typeface="Arial"/>
              <a:buNone/>
            </a:pPr>
            <a:r>
              <a:rPr lang="en-US" sz="2400" b="1" i="0" u="none" strike="noStrike" cap="none">
                <a:solidFill>
                  <a:schemeClr val="lt1"/>
                </a:solidFill>
                <a:latin typeface="Arial"/>
                <a:ea typeface="Arial"/>
                <a:cs typeface="Arial"/>
                <a:sym typeface="Arial"/>
              </a:rPr>
              <a:t>Applications: </a:t>
            </a:r>
            <a:endParaRPr sz="2400" b="1" i="0" u="sng" strike="noStrike" cap="none">
              <a:solidFill>
                <a:schemeClr val="lt1"/>
              </a:solidFill>
              <a:latin typeface="Arial"/>
              <a:ea typeface="Arial"/>
              <a:cs typeface="Arial"/>
              <a:sym typeface="Arial"/>
              <a:hlinkClick r:id="rId4">
                <a:extLst>
                  <a:ext uri="{A12FA001-AC4F-418D-AE19-62706E023703}">
                    <ahyp:hlinkClr xmlns:ahyp="http://schemas.microsoft.com/office/drawing/2018/hyperlinkcolor" val="tx"/>
                  </a:ext>
                </a:extLst>
              </a:hlinkClick>
            </a:endParaRPr>
          </a:p>
          <a:p>
            <a:pPr marL="0" marR="0" lvl="0" indent="0" algn="l" rtl="0">
              <a:lnSpc>
                <a:spcPct val="150000"/>
              </a:lnSpc>
              <a:spcBef>
                <a:spcPts val="0"/>
              </a:spcBef>
              <a:spcAft>
                <a:spcPts val="0"/>
              </a:spcAft>
              <a:buClr>
                <a:schemeClr val="dk1"/>
              </a:buClr>
              <a:buSzPts val="2400"/>
              <a:buFont typeface="Arial"/>
              <a:buNone/>
            </a:pPr>
            <a:r>
              <a:rPr lang="en-US" sz="2400" b="0" i="0" u="sng" strike="noStrike" cap="none">
                <a:solidFill>
                  <a:schemeClr val="lt1"/>
                </a:solidFill>
                <a:latin typeface="Arial"/>
                <a:ea typeface="Arial"/>
                <a:cs typeface="Arial"/>
                <a:sym typeface="Arial"/>
                <a:hlinkClick r:id="rId4">
                  <a:extLst>
                    <a:ext uri="{A12FA001-AC4F-418D-AE19-62706E023703}">
                      <ahyp:hlinkClr xmlns:ahyp="http://schemas.microsoft.com/office/drawing/2018/hyperlinkcolor" val="tx"/>
                    </a:ext>
                  </a:extLst>
                </a:hlinkClick>
              </a:rPr>
              <a:t>OregonHomeCareJobs.com </a:t>
            </a:r>
            <a:r>
              <a:rPr lang="en-US" sz="2400" b="0" i="0" u="sng" strike="noStrike" cap="none">
                <a:solidFill>
                  <a:schemeClr val="lt1"/>
                </a:solidFill>
                <a:latin typeface="Arial"/>
                <a:ea typeface="Arial"/>
                <a:cs typeface="Arial"/>
                <a:sym typeface="Arial"/>
                <a:hlinkClick r:id="rId5">
                  <a:extLst>
                    <a:ext uri="{A12FA001-AC4F-418D-AE19-62706E023703}">
                      <ahyp:hlinkClr xmlns:ahyp="http://schemas.microsoft.com/office/drawing/2018/hyperlinkcolor" val="tx"/>
                    </a:ext>
                  </a:extLst>
                </a:hlinkClick>
              </a:rPr>
              <a:t>TrabajosDeCuidadoSaludOregon.com/</a:t>
            </a:r>
            <a:endParaRPr sz="2400" b="0" i="0" u="none" strike="noStrike" cap="none">
              <a:solidFill>
                <a:schemeClr val="lt1"/>
              </a:solidFill>
              <a:latin typeface="Arial"/>
              <a:ea typeface="Arial"/>
              <a:cs typeface="Arial"/>
              <a:sym typeface="Arial"/>
            </a:endParaRPr>
          </a:p>
          <a:p>
            <a:pPr marL="0" marR="0" lvl="0" indent="0" algn="l" rtl="0">
              <a:lnSpc>
                <a:spcPct val="115000"/>
              </a:lnSpc>
              <a:spcBef>
                <a:spcPts val="1600"/>
              </a:spcBef>
              <a:spcAft>
                <a:spcPts val="0"/>
              </a:spcAft>
              <a:buClr>
                <a:schemeClr val="dk1"/>
              </a:buClr>
              <a:buSzPts val="2400"/>
              <a:buFont typeface="Arial"/>
              <a:buNone/>
            </a:pPr>
            <a:r>
              <a:rPr lang="en-US" sz="2400" b="1" i="0" u="none" strike="noStrike" cap="none">
                <a:solidFill>
                  <a:schemeClr val="lt1"/>
                </a:solidFill>
                <a:latin typeface="Arial"/>
                <a:ea typeface="Arial"/>
                <a:cs typeface="Arial"/>
                <a:sym typeface="Arial"/>
              </a:rPr>
              <a:t>Partner tools:</a:t>
            </a:r>
            <a:br>
              <a:rPr lang="en-US" sz="2400" b="1" i="0" u="none" strike="noStrike" cap="none">
                <a:solidFill>
                  <a:schemeClr val="lt1"/>
                </a:solidFill>
                <a:latin typeface="Arial"/>
                <a:ea typeface="Arial"/>
                <a:cs typeface="Arial"/>
                <a:sym typeface="Arial"/>
              </a:rPr>
            </a:br>
            <a:r>
              <a:rPr lang="en-US" sz="2400" b="0" i="0" u="sng" strike="noStrike" cap="none">
                <a:solidFill>
                  <a:schemeClr val="lt1"/>
                </a:solidFill>
                <a:latin typeface="Arial"/>
                <a:ea typeface="Arial"/>
                <a:cs typeface="Arial"/>
                <a:sym typeface="Arial"/>
                <a:hlinkClick r:id="rId6">
                  <a:extLst>
                    <a:ext uri="{A12FA001-AC4F-418D-AE19-62706E023703}">
                      <ahyp:hlinkClr xmlns:ahyp="http://schemas.microsoft.com/office/drawing/2018/hyperlinkcolor" val="tx"/>
                    </a:ext>
                  </a:extLst>
                </a:hlinkClick>
              </a:rPr>
              <a:t>OregonHomeCareJobs.com/PartnerToolkit</a:t>
            </a:r>
            <a:endParaRPr sz="1800" b="0" i="0" u="none" strike="noStrike" cap="none">
              <a:solidFill>
                <a:schemeClr val="lt1"/>
              </a:solidFill>
              <a:latin typeface="Arial"/>
              <a:ea typeface="Arial"/>
              <a:cs typeface="Arial"/>
              <a:sym typeface="Arial"/>
            </a:endParaRPr>
          </a:p>
        </p:txBody>
      </p:sp>
      <p:pic>
        <p:nvPicPr>
          <p:cNvPr id="223" name="Google Shape;223;p18"/>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6646666" y="0"/>
            <a:ext cx="5545334"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2"/>
          <p:cNvSpPr txBox="1">
            <a:spLocks noGrp="1"/>
          </p:cNvSpPr>
          <p:nvPr>
            <p:ph type="title"/>
          </p:nvPr>
        </p:nvSpPr>
        <p:spPr>
          <a:xfrm>
            <a:off x="675363" y="515438"/>
            <a:ext cx="6459729" cy="88747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Arial"/>
              <a:buNone/>
            </a:pPr>
            <a:r>
              <a:rPr lang="en-US" sz="3600"/>
              <a:t>But first, what is Home Care? </a:t>
            </a:r>
            <a:endParaRPr/>
          </a:p>
        </p:txBody>
      </p:sp>
      <p:sp>
        <p:nvSpPr>
          <p:cNvPr id="85" name="Google Shape;85;p2"/>
          <p:cNvSpPr txBox="1">
            <a:spLocks noGrp="1"/>
          </p:cNvSpPr>
          <p:nvPr>
            <p:ph type="body" idx="1"/>
          </p:nvPr>
        </p:nvSpPr>
        <p:spPr>
          <a:xfrm>
            <a:off x="675361" y="1822423"/>
            <a:ext cx="6966409" cy="445950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400"/>
              <a:buNone/>
            </a:pPr>
            <a:r>
              <a:rPr lang="en-US" sz="2400"/>
              <a:t>The home care profession supports:</a:t>
            </a:r>
            <a:endParaRPr/>
          </a:p>
          <a:p>
            <a:pPr marL="228600" lvl="0" indent="-228600" algn="l" rtl="0">
              <a:lnSpc>
                <a:spcPct val="100000"/>
              </a:lnSpc>
              <a:spcBef>
                <a:spcPts val="1000"/>
              </a:spcBef>
              <a:spcAft>
                <a:spcPts val="0"/>
              </a:spcAft>
              <a:buSzPts val="2400"/>
              <a:buChar char="•"/>
            </a:pPr>
            <a:r>
              <a:rPr lang="en-US" sz="2400"/>
              <a:t>Older adults</a:t>
            </a:r>
            <a:endParaRPr/>
          </a:p>
          <a:p>
            <a:pPr marL="228600" lvl="0" indent="-228600" algn="l" rtl="0">
              <a:lnSpc>
                <a:spcPct val="100000"/>
              </a:lnSpc>
              <a:spcBef>
                <a:spcPts val="1000"/>
              </a:spcBef>
              <a:spcAft>
                <a:spcPts val="0"/>
              </a:spcAft>
              <a:buSzPts val="2400"/>
              <a:buChar char="•"/>
            </a:pPr>
            <a:r>
              <a:rPr lang="en-US" sz="2400"/>
              <a:t>People of all ages with disabilities</a:t>
            </a:r>
            <a:endParaRPr/>
          </a:p>
          <a:p>
            <a:pPr marL="228600" lvl="0" indent="-228600" algn="l" rtl="0">
              <a:lnSpc>
                <a:spcPct val="100000"/>
              </a:lnSpc>
              <a:spcBef>
                <a:spcPts val="1000"/>
              </a:spcBef>
              <a:spcAft>
                <a:spcPts val="0"/>
              </a:spcAft>
              <a:buSzPts val="2400"/>
              <a:buChar char="•"/>
            </a:pPr>
            <a:r>
              <a:rPr lang="en-US" sz="2400"/>
              <a:t>People with behavioral and mental health needs </a:t>
            </a:r>
            <a:endParaRPr/>
          </a:p>
          <a:p>
            <a:pPr marL="0" lvl="0" indent="0" algn="l" rtl="0">
              <a:lnSpc>
                <a:spcPct val="110000"/>
              </a:lnSpc>
              <a:spcBef>
                <a:spcPts val="1600"/>
              </a:spcBef>
              <a:spcAft>
                <a:spcPts val="0"/>
              </a:spcAft>
              <a:buSzPts val="2400"/>
              <a:buNone/>
            </a:pPr>
            <a:r>
              <a:rPr lang="en-US" sz="2400"/>
              <a:t>Working in home care makes a real difference in people’s lives, supporting them with </a:t>
            </a:r>
            <a:r>
              <a:rPr lang="en-US" sz="2400" b="1"/>
              <a:t>daily tasks </a:t>
            </a:r>
            <a:r>
              <a:rPr lang="en-US" sz="2400"/>
              <a:t>like dressing and transportation and </a:t>
            </a:r>
            <a:r>
              <a:rPr lang="en-US" sz="2400" b="1"/>
              <a:t>daily activities </a:t>
            </a:r>
            <a:r>
              <a:rPr lang="en-US" sz="2400"/>
              <a:t>like grocery shopping. </a:t>
            </a:r>
            <a:endParaRPr/>
          </a:p>
        </p:txBody>
      </p:sp>
      <p:sp>
        <p:nvSpPr>
          <p:cNvPr id="86" name="Google Shape;86;p2"/>
          <p:cNvSpPr txBox="1">
            <a:spLocks noGrp="1"/>
          </p:cNvSpPr>
          <p:nvPr>
            <p:ph type="subTitle" idx="2"/>
          </p:nvPr>
        </p:nvSpPr>
        <p:spPr>
          <a:xfrm>
            <a:off x="675361" y="965554"/>
            <a:ext cx="6459729" cy="650304"/>
          </a:xfrm>
          <a:prstGeom prst="rect">
            <a:avLst/>
          </a:prstGeom>
          <a:noFill/>
          <a:ln>
            <a:noFill/>
          </a:ln>
        </p:spPr>
        <p:txBody>
          <a:bodyPr spcFirstLastPara="1" wrap="square" lIns="0" tIns="0" rIns="0" bIns="0" anchor="t" anchorCtr="0">
            <a:normAutofit/>
          </a:bodyPr>
          <a:lstStyle/>
          <a:p>
            <a:pPr marL="0" lvl="0" indent="0" algn="l" rtl="0">
              <a:lnSpc>
                <a:spcPct val="95000"/>
              </a:lnSpc>
              <a:spcBef>
                <a:spcPts val="0"/>
              </a:spcBef>
              <a:spcAft>
                <a:spcPts val="0"/>
              </a:spcAft>
              <a:buSzPts val="2800"/>
              <a:buNone/>
            </a:pPr>
            <a:r>
              <a:rPr lang="en-US" sz="2800"/>
              <a:t>A job with a purpose.</a:t>
            </a:r>
            <a:endParaRPr/>
          </a:p>
        </p:txBody>
      </p:sp>
      <p:pic>
        <p:nvPicPr>
          <p:cNvPr id="87" name="Google Shape;87;p2" descr="A person holding a bag and walking down a sidewalk&#10;&#10;AI-generated content may be incorrect."/>
          <p:cNvPicPr preferRelativeResize="0">
            <a:picLocks noGrp="1"/>
          </p:cNvPicPr>
          <p:nvPr>
            <p:ph type="pic" idx="3"/>
          </p:nvPr>
        </p:nvPicPr>
        <p:blipFill rotWithShape="1">
          <a:blip r:embed="rId3">
            <a:alphaModFix/>
          </a:blip>
          <a:srcRect/>
          <a:stretch/>
        </p:blipFill>
        <p:spPr>
          <a:xfrm>
            <a:off x="8077200" y="0"/>
            <a:ext cx="4114800" cy="6281928"/>
          </a:xfrm>
          <a:prstGeom prst="rect">
            <a:avLst/>
          </a:prstGeom>
          <a:solidFill>
            <a:srgbClr val="F2F2F2"/>
          </a:solidFill>
          <a:ln>
            <a:noFill/>
          </a:ln>
        </p:spPr>
      </p:pic>
      <p:sp>
        <p:nvSpPr>
          <p:cNvPr id="88" name="Google Shape;88;p2"/>
          <p:cNvSpPr txBox="1">
            <a:spLocks noGrp="1"/>
          </p:cNvSpPr>
          <p:nvPr>
            <p:ph type="sldNum" idx="12"/>
          </p:nvPr>
        </p:nvSpPr>
        <p:spPr>
          <a:xfrm>
            <a:off x="11641332" y="6281928"/>
            <a:ext cx="536812" cy="576072"/>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200"/>
              <a:buNone/>
            </a:pPr>
            <a:fld id="{00000000-1234-1234-1234-123412341234}" type="slidenum">
              <a:rPr lang="en-US"/>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3"/>
          <p:cNvSpPr txBox="1">
            <a:spLocks noGrp="1"/>
          </p:cNvSpPr>
          <p:nvPr>
            <p:ph type="subTitle" idx="2"/>
          </p:nvPr>
        </p:nvSpPr>
        <p:spPr>
          <a:xfrm>
            <a:off x="4598080" y="615308"/>
            <a:ext cx="7043254" cy="650304"/>
          </a:xfrm>
          <a:prstGeom prst="rect">
            <a:avLst/>
          </a:prstGeom>
          <a:noFill/>
          <a:ln>
            <a:noFill/>
          </a:ln>
        </p:spPr>
        <p:txBody>
          <a:bodyPr spcFirstLastPara="1" wrap="square" lIns="0" tIns="0" rIns="0" bIns="0" anchor="t" anchorCtr="0">
            <a:noAutofit/>
          </a:bodyPr>
          <a:lstStyle/>
          <a:p>
            <a:pPr marL="0" lvl="0" indent="0" algn="l" rtl="0">
              <a:lnSpc>
                <a:spcPct val="95000"/>
              </a:lnSpc>
              <a:spcBef>
                <a:spcPts val="0"/>
              </a:spcBef>
              <a:spcAft>
                <a:spcPts val="0"/>
              </a:spcAft>
              <a:buSzPts val="3600"/>
              <a:buNone/>
            </a:pPr>
            <a:r>
              <a:rPr lang="en-US" sz="3600"/>
              <a:t>There is a need for applicants …</a:t>
            </a:r>
            <a:endParaRPr/>
          </a:p>
        </p:txBody>
      </p:sp>
      <p:pic>
        <p:nvPicPr>
          <p:cNvPr id="95" name="Google Shape;95;p3" descr="A person and person walking towards a door&#10;&#10;AI-generated content may be incorrect."/>
          <p:cNvPicPr preferRelativeResize="0">
            <a:picLocks noGrp="1"/>
          </p:cNvPicPr>
          <p:nvPr>
            <p:ph type="pic" idx="3"/>
          </p:nvPr>
        </p:nvPicPr>
        <p:blipFill rotWithShape="1">
          <a:blip r:embed="rId3" cstate="screen">
            <a:alphaModFix/>
            <a:extLst>
              <a:ext uri="{28A0092B-C50C-407E-A947-70E740481C1C}">
                <a14:useLocalDpi xmlns:a14="http://schemas.microsoft.com/office/drawing/2010/main"/>
              </a:ext>
            </a:extLst>
          </a:blip>
          <a:srcRect/>
          <a:stretch/>
        </p:blipFill>
        <p:spPr>
          <a:xfrm>
            <a:off x="2096" y="6350"/>
            <a:ext cx="4114800" cy="6281738"/>
          </a:xfrm>
          <a:prstGeom prst="rect">
            <a:avLst/>
          </a:prstGeom>
          <a:solidFill>
            <a:srgbClr val="F2F2F2"/>
          </a:solidFill>
          <a:ln>
            <a:noFill/>
          </a:ln>
        </p:spPr>
      </p:pic>
      <p:sp>
        <p:nvSpPr>
          <p:cNvPr id="96" name="Google Shape;96;p3"/>
          <p:cNvSpPr txBox="1">
            <a:spLocks noGrp="1"/>
          </p:cNvSpPr>
          <p:nvPr>
            <p:ph type="ftr" idx="11"/>
          </p:nvPr>
        </p:nvSpPr>
        <p:spPr>
          <a:xfrm>
            <a:off x="7401839" y="6288306"/>
            <a:ext cx="4114800" cy="56969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a:t>All Rights Reserved.</a:t>
            </a:r>
            <a:endParaRPr/>
          </a:p>
        </p:txBody>
      </p:sp>
      <p:sp>
        <p:nvSpPr>
          <p:cNvPr id="97" name="Google Shape;97;p3"/>
          <p:cNvSpPr txBox="1">
            <a:spLocks noGrp="1"/>
          </p:cNvSpPr>
          <p:nvPr>
            <p:ph type="sldNum" idx="12"/>
          </p:nvPr>
        </p:nvSpPr>
        <p:spPr>
          <a:xfrm>
            <a:off x="11641332" y="6281928"/>
            <a:ext cx="536812" cy="576072"/>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200"/>
              <a:buNone/>
            </a:pPr>
            <a:fld id="{00000000-1234-1234-1234-123412341234}" type="slidenum">
              <a:rPr lang="en-US"/>
              <a:t>3</a:t>
            </a:fld>
            <a:endParaRPr/>
          </a:p>
        </p:txBody>
      </p:sp>
      <p:sp>
        <p:nvSpPr>
          <p:cNvPr id="98" name="Google Shape;98;p3"/>
          <p:cNvSpPr txBox="1"/>
          <p:nvPr/>
        </p:nvSpPr>
        <p:spPr>
          <a:xfrm>
            <a:off x="4598081" y="1580606"/>
            <a:ext cx="7043400" cy="4662000"/>
          </a:xfrm>
          <a:prstGeom prst="rect">
            <a:avLst/>
          </a:prstGeom>
          <a:noFill/>
          <a:ln>
            <a:noFill/>
          </a:ln>
        </p:spPr>
        <p:txBody>
          <a:bodyPr spcFirstLastPara="1" wrap="square" lIns="0" tIns="0" rIns="0" bIns="0" anchor="t" anchorCtr="0">
            <a:noAutofit/>
          </a:bodyPr>
          <a:lstStyle/>
          <a:p>
            <a:pPr marL="457200" marR="0" lvl="0" indent="-406400" algn="l" rtl="0">
              <a:lnSpc>
                <a:spcPct val="110000"/>
              </a:lnSpc>
              <a:spcBef>
                <a:spcPts val="1000"/>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In </a:t>
            </a:r>
            <a:r>
              <a:rPr lang="en-US" sz="2800" b="1" i="0" u="none" strike="noStrike" cap="none">
                <a:solidFill>
                  <a:srgbClr val="000000"/>
                </a:solidFill>
                <a:latin typeface="Arial"/>
                <a:ea typeface="Arial"/>
                <a:cs typeface="Arial"/>
                <a:sym typeface="Arial"/>
              </a:rPr>
              <a:t>every county </a:t>
            </a:r>
            <a:r>
              <a:rPr lang="en-US" sz="2800" b="0" i="0" u="none" strike="noStrike" cap="none">
                <a:solidFill>
                  <a:srgbClr val="000000"/>
                </a:solidFill>
                <a:latin typeface="Arial"/>
                <a:ea typeface="Arial"/>
                <a:cs typeface="Arial"/>
                <a:sym typeface="Arial"/>
              </a:rPr>
              <a:t>across Oregon</a:t>
            </a:r>
            <a:endParaRPr sz="2800" b="0" i="0" u="none" strike="noStrike" cap="none">
              <a:solidFill>
                <a:srgbClr val="000000"/>
              </a:solidFill>
              <a:latin typeface="Arial"/>
              <a:ea typeface="Arial"/>
              <a:cs typeface="Arial"/>
              <a:sym typeface="Arial"/>
            </a:endParaRPr>
          </a:p>
          <a:p>
            <a:pPr marL="457200" marR="0" lvl="0" indent="-406400" algn="l" rtl="0">
              <a:lnSpc>
                <a:spcPct val="110000"/>
              </a:lnSpc>
              <a:spcBef>
                <a:spcPts val="1000"/>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From people of </a:t>
            </a:r>
            <a:r>
              <a:rPr lang="en-US" sz="2800" b="1" i="0" u="none" strike="noStrike" cap="none">
                <a:solidFill>
                  <a:srgbClr val="000000"/>
                </a:solidFill>
                <a:latin typeface="Arial"/>
                <a:ea typeface="Arial"/>
                <a:cs typeface="Arial"/>
                <a:sym typeface="Arial"/>
              </a:rPr>
              <a:t>all cultures </a:t>
            </a:r>
            <a:r>
              <a:rPr lang="en-US" sz="2800" b="0" i="0" u="none" strike="noStrike" cap="none">
                <a:solidFill>
                  <a:srgbClr val="000000"/>
                </a:solidFill>
                <a:latin typeface="Arial"/>
                <a:ea typeface="Arial"/>
                <a:cs typeface="Arial"/>
                <a:sym typeface="Arial"/>
              </a:rPr>
              <a:t>including those who speak languages other than English </a:t>
            </a:r>
            <a:endParaRPr sz="2800" b="1" i="0" u="none" strike="noStrike" cap="none">
              <a:solidFill>
                <a:srgbClr val="000000"/>
              </a:solidFill>
              <a:latin typeface="Arial"/>
              <a:ea typeface="Arial"/>
              <a:cs typeface="Arial"/>
              <a:sym typeface="Arial"/>
            </a:endParaRPr>
          </a:p>
          <a:p>
            <a:pPr marL="457200" marR="0" lvl="0" indent="-406400" algn="l" rtl="0">
              <a:lnSpc>
                <a:spcPct val="110000"/>
              </a:lnSpc>
              <a:spcBef>
                <a:spcPts val="1000"/>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No home care or </a:t>
            </a:r>
            <a:r>
              <a:rPr lang="en-US" sz="2800" b="1" i="0" u="none" strike="noStrike" cap="none">
                <a:solidFill>
                  <a:srgbClr val="000000"/>
                </a:solidFill>
                <a:latin typeface="Arial"/>
                <a:ea typeface="Arial"/>
                <a:cs typeface="Arial"/>
                <a:sym typeface="Arial"/>
              </a:rPr>
              <a:t>healthcare experience is needed </a:t>
            </a:r>
            <a:r>
              <a:rPr lang="en-US" sz="2800" b="0" i="0" u="none" strike="noStrike" cap="none">
                <a:solidFill>
                  <a:srgbClr val="000000"/>
                </a:solidFill>
                <a:latin typeface="Arial"/>
                <a:ea typeface="Arial"/>
                <a:cs typeface="Arial"/>
                <a:sym typeface="Arial"/>
              </a:rPr>
              <a:t>to apply</a:t>
            </a:r>
            <a:endParaRPr sz="800" b="0" i="0" u="none" strike="noStrike" cap="none">
              <a:solidFill>
                <a:srgbClr val="000000"/>
              </a:solidFill>
              <a:latin typeface="Arial"/>
              <a:ea typeface="Arial"/>
              <a:cs typeface="Arial"/>
              <a:sym typeface="Arial"/>
            </a:endParaRPr>
          </a:p>
          <a:p>
            <a:pPr marL="0" marR="0" lvl="0" indent="0" algn="l" rtl="0">
              <a:lnSpc>
                <a:spcPct val="110000"/>
              </a:lnSpc>
              <a:spcBef>
                <a:spcPts val="1600"/>
              </a:spcBef>
              <a:spcAft>
                <a:spcPts val="0"/>
              </a:spcAft>
              <a:buClr>
                <a:srgbClr val="000000"/>
              </a:buClr>
              <a:buSzPts val="2000"/>
              <a:buFont typeface="Arial"/>
              <a:buNone/>
            </a:pPr>
            <a:r>
              <a:rPr lang="en-US" sz="2000" b="1" i="0" u="none" strike="noStrike" cap="none">
                <a:solidFill>
                  <a:srgbClr val="388538"/>
                </a:solidFill>
                <a:latin typeface="Arial"/>
                <a:ea typeface="Arial"/>
                <a:cs typeface="Arial"/>
                <a:sym typeface="Arial"/>
              </a:rPr>
              <a:t>Note: this campaign focuses on jobs through the state to support people receiving Medicaid services.</a:t>
            </a:r>
            <a:endParaRPr sz="1800" b="1" i="0" u="none" strike="noStrike" cap="none">
              <a:solidFill>
                <a:srgbClr val="388538"/>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9"/>
          <p:cNvSpPr txBox="1">
            <a:spLocks noGrp="1"/>
          </p:cNvSpPr>
          <p:nvPr>
            <p:ph type="title"/>
          </p:nvPr>
        </p:nvSpPr>
        <p:spPr>
          <a:xfrm>
            <a:off x="675362" y="515438"/>
            <a:ext cx="10868938" cy="88747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200"/>
              <a:buFont typeface="Arial"/>
              <a:buNone/>
            </a:pPr>
            <a:r>
              <a:rPr lang="en-US" sz="3200" i="0" u="none" strike="noStrike">
                <a:solidFill>
                  <a:srgbClr val="000000"/>
                </a:solidFill>
              </a:rPr>
              <a:t>There are four types of home care jobs</a:t>
            </a:r>
            <a:endParaRPr sz="3200"/>
          </a:p>
        </p:txBody>
      </p:sp>
      <p:sp>
        <p:nvSpPr>
          <p:cNvPr id="105" name="Google Shape;105;p9"/>
          <p:cNvSpPr txBox="1">
            <a:spLocks noGrp="1"/>
          </p:cNvSpPr>
          <p:nvPr>
            <p:ph type="sldNum" idx="12"/>
          </p:nvPr>
        </p:nvSpPr>
        <p:spPr>
          <a:xfrm>
            <a:off x="11641332" y="6281928"/>
            <a:ext cx="536812" cy="576072"/>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200"/>
              <a:buNone/>
            </a:pPr>
            <a:fld id="{00000000-1234-1234-1234-123412341234}" type="slidenum">
              <a:rPr lang="en-US"/>
              <a:t>4</a:t>
            </a:fld>
            <a:endParaRPr/>
          </a:p>
        </p:txBody>
      </p:sp>
      <p:graphicFrame>
        <p:nvGraphicFramePr>
          <p:cNvPr id="106" name="Google Shape;106;p9"/>
          <p:cNvGraphicFramePr/>
          <p:nvPr/>
        </p:nvGraphicFramePr>
        <p:xfrm>
          <a:off x="344610" y="1402916"/>
          <a:ext cx="11502800" cy="4473660"/>
        </p:xfrm>
        <a:graphic>
          <a:graphicData uri="http://schemas.openxmlformats.org/drawingml/2006/table">
            <a:tbl>
              <a:tblPr firstRow="1" bandRow="1">
                <a:noFill/>
                <a:tableStyleId>{E0B799AB-F7DA-4B63-B7E2-DD5A34A588C5}</a:tableStyleId>
              </a:tblPr>
              <a:tblGrid>
                <a:gridCol w="2729775">
                  <a:extLst>
                    <a:ext uri="{9D8B030D-6E8A-4147-A177-3AD203B41FA5}">
                      <a16:colId xmlns:a16="http://schemas.microsoft.com/office/drawing/2014/main" val="20000"/>
                    </a:ext>
                  </a:extLst>
                </a:gridCol>
                <a:gridCol w="2851400">
                  <a:extLst>
                    <a:ext uri="{9D8B030D-6E8A-4147-A177-3AD203B41FA5}">
                      <a16:colId xmlns:a16="http://schemas.microsoft.com/office/drawing/2014/main" val="20001"/>
                    </a:ext>
                  </a:extLst>
                </a:gridCol>
                <a:gridCol w="3021575">
                  <a:extLst>
                    <a:ext uri="{9D8B030D-6E8A-4147-A177-3AD203B41FA5}">
                      <a16:colId xmlns:a16="http://schemas.microsoft.com/office/drawing/2014/main" val="20002"/>
                    </a:ext>
                  </a:extLst>
                </a:gridCol>
                <a:gridCol w="2900050">
                  <a:extLst>
                    <a:ext uri="{9D8B030D-6E8A-4147-A177-3AD203B41FA5}">
                      <a16:colId xmlns:a16="http://schemas.microsoft.com/office/drawing/2014/main" val="20003"/>
                    </a:ext>
                  </a:extLst>
                </a:gridCol>
              </a:tblGrid>
              <a:tr h="1058475">
                <a:tc>
                  <a:txBody>
                    <a:bodyPr/>
                    <a:lstStyle/>
                    <a:p>
                      <a:pPr marL="0" marR="0" lvl="0" indent="0" algn="ctr" rtl="0">
                        <a:lnSpc>
                          <a:spcPct val="100000"/>
                        </a:lnSpc>
                        <a:spcBef>
                          <a:spcPts val="0"/>
                        </a:spcBef>
                        <a:spcAft>
                          <a:spcPts val="0"/>
                        </a:spcAft>
                        <a:buClr>
                          <a:srgbClr val="000000"/>
                        </a:buClr>
                        <a:buSzPts val="2300"/>
                        <a:buFont typeface="Arial"/>
                        <a:buNone/>
                      </a:pPr>
                      <a:r>
                        <a:rPr lang="en-US" sz="2300" b="1" i="0" u="none" strike="noStrike" cap="none">
                          <a:solidFill>
                            <a:schemeClr val="dk1"/>
                          </a:solidFill>
                          <a:latin typeface="Arial"/>
                          <a:ea typeface="Arial"/>
                          <a:cs typeface="Arial"/>
                          <a:sym typeface="Arial"/>
                        </a:rPr>
                        <a:t>Homecare Workers </a:t>
                      </a:r>
                      <a:endParaRPr sz="2300" u="none" strike="noStrike" cap="none"/>
                    </a:p>
                  </a:txBody>
                  <a:tcPr marL="91450" marR="91450" marT="45725" marB="45725">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25400" cap="flat" cmpd="sng">
                      <a:solidFill>
                        <a:schemeClr val="accen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300"/>
                        <a:buFont typeface="Arial"/>
                        <a:buNone/>
                      </a:pPr>
                      <a:r>
                        <a:rPr lang="en-US" sz="2300" b="1" i="0" u="none" strike="noStrike" cap="none">
                          <a:solidFill>
                            <a:schemeClr val="dk1"/>
                          </a:solidFill>
                          <a:latin typeface="Arial"/>
                          <a:ea typeface="Arial"/>
                          <a:cs typeface="Arial"/>
                          <a:sym typeface="Arial"/>
                        </a:rPr>
                        <a:t>Personal Care Attendants </a:t>
                      </a:r>
                      <a:endParaRPr sz="2300" b="1" i="0" u="none" strike="noStrike" cap="none">
                        <a:solidFill>
                          <a:srgbClr val="000000"/>
                        </a:solidFill>
                        <a:latin typeface="Verdana"/>
                        <a:ea typeface="Verdana"/>
                        <a:cs typeface="Verdana"/>
                        <a:sym typeface="Verdana"/>
                      </a:endParaRPr>
                    </a:p>
                  </a:txBody>
                  <a:tcPr marL="91450" marR="91450" marT="45725" marB="45725">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25400" cap="flat" cmpd="sng">
                      <a:solidFill>
                        <a:schemeClr val="accen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300"/>
                        <a:buFont typeface="Arial"/>
                        <a:buNone/>
                      </a:pPr>
                      <a:r>
                        <a:rPr lang="en-US" sz="2300" b="1" i="0" u="none" strike="noStrike" cap="none">
                          <a:solidFill>
                            <a:schemeClr val="dk1"/>
                          </a:solidFill>
                          <a:latin typeface="Arial"/>
                          <a:ea typeface="Arial"/>
                          <a:cs typeface="Arial"/>
                          <a:sym typeface="Arial"/>
                        </a:rPr>
                        <a:t>Personal Support Workers </a:t>
                      </a:r>
                      <a:endParaRPr sz="2300" b="1" i="0" u="none" strike="noStrike" cap="none">
                        <a:solidFill>
                          <a:srgbClr val="000000"/>
                        </a:solidFill>
                        <a:latin typeface="Verdana"/>
                        <a:ea typeface="Verdana"/>
                        <a:cs typeface="Verdana"/>
                        <a:sym typeface="Verdana"/>
                      </a:endParaRPr>
                    </a:p>
                  </a:txBody>
                  <a:tcPr marL="91450" marR="91450" marT="45725" marB="45725">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25400" cap="flat" cmpd="sng">
                      <a:solidFill>
                        <a:schemeClr val="accen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300"/>
                        <a:buFont typeface="Arial"/>
                        <a:buNone/>
                      </a:pPr>
                      <a:r>
                        <a:rPr lang="en-US" sz="2300" b="1" i="0" u="none" strike="noStrike" cap="none">
                          <a:solidFill>
                            <a:schemeClr val="dk1"/>
                          </a:solidFill>
                          <a:latin typeface="Arial"/>
                          <a:ea typeface="Arial"/>
                          <a:cs typeface="Arial"/>
                          <a:sym typeface="Arial"/>
                        </a:rPr>
                        <a:t>Personal Support Worker Job Coaches </a:t>
                      </a:r>
                      <a:endParaRPr sz="2300" b="1" i="0" u="none" strike="noStrike" cap="none">
                        <a:solidFill>
                          <a:srgbClr val="000000"/>
                        </a:solidFill>
                        <a:latin typeface="Verdana"/>
                        <a:ea typeface="Verdana"/>
                        <a:cs typeface="Verdana"/>
                        <a:sym typeface="Verdana"/>
                      </a:endParaRPr>
                    </a:p>
                  </a:txBody>
                  <a:tcPr marL="91450" marR="91450" marT="45725" marB="45725">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25400" cap="flat" cmpd="sng">
                      <a:solidFill>
                        <a:schemeClr val="accent2"/>
                      </a:solidFill>
                      <a:prstDash val="solid"/>
                      <a:round/>
                      <a:headEnd type="none" w="sm" len="sm"/>
                      <a:tailEnd type="none" w="sm" len="sm"/>
                    </a:lnB>
                  </a:tcPr>
                </a:tc>
                <a:extLst>
                  <a:ext uri="{0D108BD9-81ED-4DB2-BD59-A6C34878D82A}">
                    <a16:rowId xmlns:a16="http://schemas.microsoft.com/office/drawing/2014/main" val="10000"/>
                  </a:ext>
                </a:extLst>
              </a:tr>
              <a:tr h="3330650">
                <a:tc>
                  <a:txBody>
                    <a:bodyPr/>
                    <a:lstStyle/>
                    <a:p>
                      <a:pPr marL="0" lvl="0" indent="0" algn="ctr" rtl="0">
                        <a:spcBef>
                          <a:spcPts val="0"/>
                        </a:spcBef>
                        <a:spcAft>
                          <a:spcPts val="0"/>
                        </a:spcAft>
                        <a:buNone/>
                      </a:pPr>
                      <a:r>
                        <a:rPr lang="en-US" sz="2300"/>
                        <a:t>Support older adults and people with physical disabilities. Help with daily tasks, personal care and mobility to help people live more independently.</a:t>
                      </a:r>
                      <a:endParaRPr sz="2300"/>
                    </a:p>
                  </a:txBody>
                  <a:tcPr marL="91450" marR="91450" marT="45725" marB="45725">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254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en-US" sz="2300"/>
                        <a:t>Support people with behavioral or mental health needs. </a:t>
                      </a:r>
                      <a:endParaRPr sz="2300"/>
                    </a:p>
                    <a:p>
                      <a:pPr marL="0" lvl="0" indent="0" algn="ctr" rtl="0">
                        <a:spcBef>
                          <a:spcPts val="0"/>
                        </a:spcBef>
                        <a:spcAft>
                          <a:spcPts val="0"/>
                        </a:spcAft>
                        <a:buNone/>
                      </a:pPr>
                      <a:r>
                        <a:rPr lang="en-US" sz="2300"/>
                        <a:t>Assist with daily living activities, medication reminders and coping strategies.</a:t>
                      </a:r>
                      <a:endParaRPr sz="2300"/>
                    </a:p>
                  </a:txBody>
                  <a:tcPr marL="91450" marR="91450" marT="45725" marB="45725">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254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en-US" sz="2300"/>
                        <a:t>Support children </a:t>
                      </a:r>
                      <a:br>
                        <a:rPr lang="en-US" sz="2300"/>
                      </a:br>
                      <a:r>
                        <a:rPr lang="en-US" sz="2300"/>
                        <a:t>and adults with intellectual and developmental disabilities (I/DD). Help with daily living, personal care and life skills at home and in their community.</a:t>
                      </a:r>
                      <a:endParaRPr sz="2300"/>
                    </a:p>
                  </a:txBody>
                  <a:tcPr marL="91450" marR="91450" marT="45725" marB="45725">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254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en-US" sz="2300"/>
                        <a:t>Support people </a:t>
                      </a:r>
                      <a:br>
                        <a:rPr lang="en-US" sz="2300"/>
                      </a:br>
                      <a:r>
                        <a:rPr lang="en-US" sz="2300"/>
                        <a:t>with intellectual and developmental disabilities (I/DD) to get, learn and keep the jobs of their choice in the workplace.</a:t>
                      </a:r>
                      <a:endParaRPr sz="2300"/>
                    </a:p>
                  </a:txBody>
                  <a:tcPr marL="91450" marR="91450" marT="45725" marB="45725">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254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solidFill>
                      <a:srgbClr val="F3F3F3"/>
                    </a:solidFill>
                  </a:tcPr>
                </a:tc>
                <a:extLst>
                  <a:ext uri="{0D108BD9-81ED-4DB2-BD59-A6C34878D82A}">
                    <a16:rowId xmlns:a16="http://schemas.microsoft.com/office/drawing/2014/main" val="10001"/>
                  </a:ext>
                </a:extLst>
              </a:tr>
            </a:tbl>
          </a:graphicData>
        </a:graphic>
      </p:graphicFrame>
      <p:sp>
        <p:nvSpPr>
          <p:cNvPr id="107" name="Google Shape;107;p9"/>
          <p:cNvSpPr txBox="1">
            <a:spLocks noGrp="1"/>
          </p:cNvSpPr>
          <p:nvPr>
            <p:ph type="subTitle" idx="2"/>
          </p:nvPr>
        </p:nvSpPr>
        <p:spPr>
          <a:xfrm>
            <a:off x="675361" y="957807"/>
            <a:ext cx="10841278" cy="651674"/>
          </a:xfrm>
          <a:prstGeom prst="rect">
            <a:avLst/>
          </a:prstGeom>
          <a:noFill/>
          <a:ln>
            <a:noFill/>
          </a:ln>
        </p:spPr>
        <p:txBody>
          <a:bodyPr spcFirstLastPara="1" wrap="square" lIns="0" tIns="0" rIns="0" bIns="0" anchor="t" anchorCtr="0">
            <a:normAutofit/>
          </a:bodyPr>
          <a:lstStyle/>
          <a:p>
            <a:pPr marL="0" lvl="0" indent="0" algn="l" rtl="0">
              <a:lnSpc>
                <a:spcPct val="95000"/>
              </a:lnSpc>
              <a:spcBef>
                <a:spcPts val="0"/>
              </a:spcBef>
              <a:spcAft>
                <a:spcPts val="0"/>
              </a:spcAft>
              <a:buSzPts val="2400"/>
              <a:buNone/>
            </a:pPr>
            <a:r>
              <a:rPr lang="en-US" sz="2400"/>
              <a:t>Apply for more than one!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4"/>
          <p:cNvSpPr txBox="1">
            <a:spLocks noGrp="1"/>
          </p:cNvSpPr>
          <p:nvPr>
            <p:ph type="title"/>
          </p:nvPr>
        </p:nvSpPr>
        <p:spPr>
          <a:xfrm>
            <a:off x="641928" y="515438"/>
            <a:ext cx="4797183" cy="88747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Arial"/>
              <a:buNone/>
            </a:pPr>
            <a:r>
              <a:rPr lang="en-US" sz="3600"/>
              <a:t>Meeting the demand</a:t>
            </a:r>
            <a:endParaRPr/>
          </a:p>
        </p:txBody>
      </p:sp>
      <p:sp>
        <p:nvSpPr>
          <p:cNvPr id="114" name="Google Shape;114;p4"/>
          <p:cNvSpPr txBox="1">
            <a:spLocks noGrp="1"/>
          </p:cNvSpPr>
          <p:nvPr>
            <p:ph type="body" idx="1"/>
          </p:nvPr>
        </p:nvSpPr>
        <p:spPr>
          <a:xfrm>
            <a:off x="641925" y="2398502"/>
            <a:ext cx="4797300" cy="3137700"/>
          </a:xfrm>
          <a:prstGeom prst="rect">
            <a:avLst/>
          </a:prstGeom>
          <a:noFill/>
          <a:ln>
            <a:noFill/>
          </a:ln>
        </p:spPr>
        <p:txBody>
          <a:bodyPr spcFirstLastPara="1" wrap="square" lIns="0" tIns="0" rIns="0" bIns="0" anchor="t" anchorCtr="0">
            <a:noAutofit/>
          </a:bodyPr>
          <a:lstStyle/>
          <a:p>
            <a:pPr marL="228600" lvl="0" indent="-228600" algn="l" rtl="0">
              <a:lnSpc>
                <a:spcPct val="110000"/>
              </a:lnSpc>
              <a:spcBef>
                <a:spcPts val="0"/>
              </a:spcBef>
              <a:spcAft>
                <a:spcPts val="0"/>
              </a:spcAft>
              <a:buSzPts val="3200"/>
              <a:buChar char="•"/>
            </a:pPr>
            <a:r>
              <a:rPr lang="en-US" sz="3200" b="0" i="0" u="none" strike="noStrike">
                <a:solidFill>
                  <a:srgbClr val="000000"/>
                </a:solidFill>
              </a:rPr>
              <a:t>Attract and retain home</a:t>
            </a:r>
            <a:r>
              <a:rPr lang="en-US" sz="3200">
                <a:solidFill>
                  <a:srgbClr val="000000"/>
                </a:solidFill>
              </a:rPr>
              <a:t> care workers</a:t>
            </a:r>
            <a:endParaRPr sz="3200" b="0"/>
          </a:p>
          <a:p>
            <a:pPr marL="228600" lvl="0" indent="-228600" algn="l" rtl="0">
              <a:lnSpc>
                <a:spcPct val="110000"/>
              </a:lnSpc>
              <a:spcBef>
                <a:spcPts val="1100"/>
              </a:spcBef>
              <a:spcAft>
                <a:spcPts val="0"/>
              </a:spcAft>
              <a:buSzPts val="3200"/>
              <a:buChar char="•"/>
            </a:pPr>
            <a:r>
              <a:rPr lang="en-US" sz="3200" b="0" i="0" u="none" strike="noStrike">
                <a:solidFill>
                  <a:srgbClr val="000000"/>
                </a:solidFill>
              </a:rPr>
              <a:t>Deepen </a:t>
            </a:r>
            <a:r>
              <a:rPr lang="en-US" sz="3200">
                <a:solidFill>
                  <a:srgbClr val="000000"/>
                </a:solidFill>
              </a:rPr>
              <a:t>people's’ understanding</a:t>
            </a:r>
            <a:r>
              <a:rPr lang="en-US" sz="3200" b="0" i="0" u="none" strike="noStrike">
                <a:solidFill>
                  <a:srgbClr val="000000"/>
                </a:solidFill>
              </a:rPr>
              <a:t> and value of the profession</a:t>
            </a:r>
            <a:endParaRPr sz="3200" b="0"/>
          </a:p>
        </p:txBody>
      </p:sp>
      <p:sp>
        <p:nvSpPr>
          <p:cNvPr id="115" name="Google Shape;115;p4"/>
          <p:cNvSpPr txBox="1">
            <a:spLocks noGrp="1"/>
          </p:cNvSpPr>
          <p:nvPr>
            <p:ph type="subTitle" idx="2"/>
          </p:nvPr>
        </p:nvSpPr>
        <p:spPr>
          <a:xfrm>
            <a:off x="641925" y="1621022"/>
            <a:ext cx="4797300" cy="650400"/>
          </a:xfrm>
          <a:prstGeom prst="rect">
            <a:avLst/>
          </a:prstGeom>
          <a:noFill/>
          <a:ln>
            <a:noFill/>
          </a:ln>
        </p:spPr>
        <p:txBody>
          <a:bodyPr spcFirstLastPara="1" wrap="square" lIns="0" tIns="0" rIns="0" bIns="0" anchor="t" anchorCtr="0">
            <a:normAutofit/>
          </a:bodyPr>
          <a:lstStyle/>
          <a:p>
            <a:pPr marL="0" lvl="0" indent="0" algn="l" rtl="0">
              <a:lnSpc>
                <a:spcPct val="95000"/>
              </a:lnSpc>
              <a:spcBef>
                <a:spcPts val="0"/>
              </a:spcBef>
              <a:spcAft>
                <a:spcPts val="0"/>
              </a:spcAft>
              <a:buSzPts val="4259"/>
              <a:buNone/>
            </a:pPr>
            <a:r>
              <a:rPr lang="en-US" sz="3600"/>
              <a:t>This campaign will:</a:t>
            </a:r>
            <a:endParaRPr/>
          </a:p>
        </p:txBody>
      </p:sp>
      <p:sp>
        <p:nvSpPr>
          <p:cNvPr id="116" name="Google Shape;116;p4"/>
          <p:cNvSpPr txBox="1">
            <a:spLocks noGrp="1"/>
          </p:cNvSpPr>
          <p:nvPr>
            <p:ph type="sldNum" idx="12"/>
          </p:nvPr>
        </p:nvSpPr>
        <p:spPr>
          <a:xfrm>
            <a:off x="11641332" y="6281928"/>
            <a:ext cx="536812" cy="576072"/>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200"/>
              <a:buNone/>
            </a:pPr>
            <a:fld id="{00000000-1234-1234-1234-123412341234}" type="slidenum">
              <a:rPr lang="en-US"/>
              <a:t>5</a:t>
            </a:fld>
            <a:endParaRPr/>
          </a:p>
        </p:txBody>
      </p:sp>
      <p:pic>
        <p:nvPicPr>
          <p:cNvPr id="117" name="Google Shape;117;p4" descr="A person and a child looking at a photo&#10;&#10;AI-generated content may be incorrect."/>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566939" y="152400"/>
            <a:ext cx="2830480" cy="2830480"/>
          </a:xfrm>
          <a:prstGeom prst="rect">
            <a:avLst/>
          </a:prstGeom>
          <a:noFill/>
          <a:ln>
            <a:noFill/>
          </a:ln>
        </p:spPr>
      </p:pic>
      <p:pic>
        <p:nvPicPr>
          <p:cNvPr id="118" name="Google Shape;118;p4" descr="A person and person sitting at a table with food&#10;&#10;AI-generated content may be incorrect."/>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731242" y="206443"/>
            <a:ext cx="2818830" cy="2818830"/>
          </a:xfrm>
          <a:prstGeom prst="rect">
            <a:avLst/>
          </a:prstGeom>
          <a:noFill/>
          <a:ln>
            <a:noFill/>
          </a:ln>
        </p:spPr>
      </p:pic>
      <p:pic>
        <p:nvPicPr>
          <p:cNvPr id="119" name="Google Shape;119;p4" descr="A person sitting on a bed with a person holding hands&#10;&#10;AI-generated content may be incorrect."/>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554844" y="3168673"/>
            <a:ext cx="2830481" cy="2830481"/>
          </a:xfrm>
          <a:prstGeom prst="rect">
            <a:avLst/>
          </a:prstGeom>
          <a:noFill/>
          <a:ln>
            <a:noFill/>
          </a:ln>
        </p:spPr>
      </p:pic>
      <p:pic>
        <p:nvPicPr>
          <p:cNvPr id="120" name="Google Shape;120;p4" descr="A person and person in a grocery store&#10;&#10;AI-generated content may be incorrect."/>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8719591" y="3168674"/>
            <a:ext cx="2830481" cy="283048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6"/>
          <p:cNvSpPr txBox="1">
            <a:spLocks noGrp="1"/>
          </p:cNvSpPr>
          <p:nvPr>
            <p:ph type="title"/>
          </p:nvPr>
        </p:nvSpPr>
        <p:spPr>
          <a:xfrm>
            <a:off x="675363" y="384810"/>
            <a:ext cx="6459729" cy="88747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Arial"/>
              <a:buNone/>
            </a:pPr>
            <a:r>
              <a:rPr lang="en-US" sz="3600"/>
              <a:t>The campaign</a:t>
            </a:r>
            <a:endParaRPr/>
          </a:p>
        </p:txBody>
      </p:sp>
      <p:sp>
        <p:nvSpPr>
          <p:cNvPr id="127" name="Google Shape;127;p6"/>
          <p:cNvSpPr txBox="1">
            <a:spLocks noGrp="1"/>
          </p:cNvSpPr>
          <p:nvPr>
            <p:ph type="body" idx="1"/>
          </p:nvPr>
        </p:nvSpPr>
        <p:spPr>
          <a:xfrm>
            <a:off x="675375" y="1685150"/>
            <a:ext cx="7025100" cy="3873900"/>
          </a:xfrm>
          <a:prstGeom prst="rect">
            <a:avLst/>
          </a:prstGeom>
          <a:noFill/>
          <a:ln>
            <a:noFill/>
          </a:ln>
        </p:spPr>
        <p:txBody>
          <a:bodyPr spcFirstLastPara="1" wrap="square" lIns="0" tIns="0" rIns="0" bIns="0" anchor="t" anchorCtr="0">
            <a:noAutofit/>
          </a:bodyPr>
          <a:lstStyle/>
          <a:p>
            <a:pPr marL="228600" lvl="0" indent="-228600" algn="l" rtl="0">
              <a:lnSpc>
                <a:spcPct val="100000"/>
              </a:lnSpc>
              <a:spcBef>
                <a:spcPts val="0"/>
              </a:spcBef>
              <a:spcAft>
                <a:spcPts val="0"/>
              </a:spcAft>
              <a:buSzPts val="2400"/>
              <a:buChar char="•"/>
            </a:pPr>
            <a:r>
              <a:rPr lang="en-US" sz="2400" b="1">
                <a:solidFill>
                  <a:schemeClr val="accent1"/>
                </a:solidFill>
              </a:rPr>
              <a:t>Updated website </a:t>
            </a:r>
            <a:r>
              <a:rPr lang="en-US" sz="2400"/>
              <a:t>in eight different languages</a:t>
            </a:r>
            <a:endParaRPr sz="2400"/>
          </a:p>
          <a:p>
            <a:pPr marL="228600" lvl="0" indent="-228600" algn="l" rtl="0">
              <a:lnSpc>
                <a:spcPct val="100000"/>
              </a:lnSpc>
              <a:spcBef>
                <a:spcPts val="600"/>
              </a:spcBef>
              <a:spcAft>
                <a:spcPts val="0"/>
              </a:spcAft>
              <a:buSzPts val="2400"/>
              <a:buChar char="•"/>
            </a:pPr>
            <a:r>
              <a:rPr lang="en-US" sz="2400" b="1">
                <a:solidFill>
                  <a:schemeClr val="accent1"/>
                </a:solidFill>
              </a:rPr>
              <a:t>Increased accessibility: </a:t>
            </a:r>
            <a:r>
              <a:rPr lang="en-US" sz="2400"/>
              <a:t>materials in eight languages, application / enrollment navigators</a:t>
            </a:r>
            <a:endParaRPr sz="2400" b="1">
              <a:solidFill>
                <a:schemeClr val="accent1"/>
              </a:solidFill>
            </a:endParaRPr>
          </a:p>
          <a:p>
            <a:pPr marL="228600" lvl="0" indent="-228600" algn="l" rtl="0">
              <a:lnSpc>
                <a:spcPct val="100000"/>
              </a:lnSpc>
              <a:spcBef>
                <a:spcPts val="600"/>
              </a:spcBef>
              <a:spcAft>
                <a:spcPts val="0"/>
              </a:spcAft>
              <a:buSzPts val="2400"/>
              <a:buChar char="•"/>
            </a:pPr>
            <a:r>
              <a:rPr lang="en-US" sz="2400" b="1">
                <a:solidFill>
                  <a:schemeClr val="accent1"/>
                </a:solidFill>
              </a:rPr>
              <a:t>Social ads </a:t>
            </a:r>
            <a:r>
              <a:rPr lang="en-US" sz="2400"/>
              <a:t>on Facebook, Instagram and LinkedIn</a:t>
            </a:r>
            <a:endParaRPr sz="2400"/>
          </a:p>
          <a:p>
            <a:pPr marL="228600" lvl="0" indent="-228600" algn="l" rtl="0">
              <a:lnSpc>
                <a:spcPct val="100000"/>
              </a:lnSpc>
              <a:spcBef>
                <a:spcPts val="600"/>
              </a:spcBef>
              <a:spcAft>
                <a:spcPts val="0"/>
              </a:spcAft>
              <a:buSzPts val="2400"/>
              <a:buChar char="•"/>
            </a:pPr>
            <a:r>
              <a:rPr lang="en-US" sz="2400" b="1">
                <a:solidFill>
                  <a:schemeClr val="accent1"/>
                </a:solidFill>
              </a:rPr>
              <a:t>Display ads </a:t>
            </a:r>
            <a:r>
              <a:rPr lang="en-US" sz="2400"/>
              <a:t>on popular sites online</a:t>
            </a:r>
            <a:r>
              <a:rPr lang="en-US" sz="2400" b="0" i="0" u="none" strike="noStrike">
                <a:solidFill>
                  <a:srgbClr val="000000"/>
                </a:solidFill>
                <a:latin typeface="Arial"/>
                <a:ea typeface="Arial"/>
                <a:cs typeface="Arial"/>
                <a:sym typeface="Arial"/>
              </a:rPr>
              <a:t> like news, weather and entertainment sites</a:t>
            </a:r>
            <a:endParaRPr sz="2400"/>
          </a:p>
          <a:p>
            <a:pPr marL="228600" lvl="0" indent="-228600" algn="l" rtl="0">
              <a:lnSpc>
                <a:spcPct val="100000"/>
              </a:lnSpc>
              <a:spcBef>
                <a:spcPts val="600"/>
              </a:spcBef>
              <a:spcAft>
                <a:spcPts val="0"/>
              </a:spcAft>
              <a:buSzPts val="2400"/>
              <a:buChar char="•"/>
            </a:pPr>
            <a:r>
              <a:rPr lang="en-US" sz="2400" b="1">
                <a:solidFill>
                  <a:schemeClr val="accent1"/>
                </a:solidFill>
              </a:rPr>
              <a:t>Ads in popular places </a:t>
            </a:r>
            <a:r>
              <a:rPr lang="en-US" sz="2400"/>
              <a:t>like grocery stores, libraries and bus stops</a:t>
            </a:r>
            <a:endParaRPr sz="2400"/>
          </a:p>
          <a:p>
            <a:pPr marL="228600" lvl="0" indent="-228600" algn="l" rtl="0">
              <a:lnSpc>
                <a:spcPct val="100000"/>
              </a:lnSpc>
              <a:spcBef>
                <a:spcPts val="600"/>
              </a:spcBef>
              <a:spcAft>
                <a:spcPts val="0"/>
              </a:spcAft>
              <a:buSzPts val="2400"/>
              <a:buChar char="•"/>
            </a:pPr>
            <a:r>
              <a:rPr lang="en-US" sz="2400" b="1">
                <a:solidFill>
                  <a:schemeClr val="accent1"/>
                </a:solidFill>
              </a:rPr>
              <a:t>Partnerships</a:t>
            </a:r>
            <a:r>
              <a:rPr lang="en-US" sz="2400"/>
              <a:t> and a </a:t>
            </a:r>
            <a:r>
              <a:rPr lang="en-US" sz="2400" b="1">
                <a:solidFill>
                  <a:schemeClr val="accent1"/>
                </a:solidFill>
              </a:rPr>
              <a:t>toolkit </a:t>
            </a:r>
            <a:r>
              <a:rPr lang="en-US" sz="2400"/>
              <a:t>to support their efforts</a:t>
            </a:r>
            <a:endParaRPr sz="2400"/>
          </a:p>
        </p:txBody>
      </p:sp>
      <p:sp>
        <p:nvSpPr>
          <p:cNvPr id="128" name="Google Shape;128;p6"/>
          <p:cNvSpPr txBox="1">
            <a:spLocks noGrp="1"/>
          </p:cNvSpPr>
          <p:nvPr>
            <p:ph type="sldNum" idx="12"/>
          </p:nvPr>
        </p:nvSpPr>
        <p:spPr>
          <a:xfrm>
            <a:off x="11641332" y="6281928"/>
            <a:ext cx="536812" cy="576072"/>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200"/>
              <a:buNone/>
            </a:pPr>
            <a:fld id="{00000000-1234-1234-1234-123412341234}" type="slidenum">
              <a:rPr lang="en-US"/>
              <a:t>6</a:t>
            </a:fld>
            <a:endParaRPr/>
          </a:p>
        </p:txBody>
      </p:sp>
      <p:pic>
        <p:nvPicPr>
          <p:cNvPr id="129" name="Google Shape;129;p6" descr="A person and person sitting on a couch looking at a tablet&#10;&#10;AI-generated content may be incorrect."/>
          <p:cNvPicPr preferRelativeResize="0">
            <a:picLocks noGrp="1"/>
          </p:cNvPicPr>
          <p:nvPr>
            <p:ph type="pic" idx="3"/>
          </p:nvPr>
        </p:nvPicPr>
        <p:blipFill rotWithShape="1">
          <a:blip r:embed="rId3" cstate="screen">
            <a:alphaModFix/>
            <a:extLst>
              <a:ext uri="{28A0092B-C50C-407E-A947-70E740481C1C}">
                <a14:useLocalDpi xmlns:a14="http://schemas.microsoft.com/office/drawing/2010/main"/>
              </a:ext>
            </a:extLst>
          </a:blip>
          <a:srcRect/>
          <a:stretch/>
        </p:blipFill>
        <p:spPr>
          <a:xfrm>
            <a:off x="7906871" y="0"/>
            <a:ext cx="4285129" cy="6281927"/>
          </a:xfrm>
          <a:prstGeom prst="rect">
            <a:avLst/>
          </a:prstGeom>
          <a:solidFill>
            <a:srgbClr val="F2F2F2"/>
          </a:solidFill>
          <a:ln>
            <a:noFill/>
          </a:ln>
        </p:spPr>
      </p:pic>
      <p:sp>
        <p:nvSpPr>
          <p:cNvPr id="130" name="Google Shape;130;p6"/>
          <p:cNvSpPr txBox="1">
            <a:spLocks noGrp="1"/>
          </p:cNvSpPr>
          <p:nvPr>
            <p:ph type="subTitle" idx="2"/>
          </p:nvPr>
        </p:nvSpPr>
        <p:spPr>
          <a:xfrm>
            <a:off x="663584" y="921612"/>
            <a:ext cx="6814500" cy="651600"/>
          </a:xfrm>
          <a:prstGeom prst="rect">
            <a:avLst/>
          </a:prstGeom>
          <a:noFill/>
          <a:ln>
            <a:noFill/>
          </a:ln>
        </p:spPr>
        <p:txBody>
          <a:bodyPr spcFirstLastPara="1" wrap="square" lIns="0" tIns="0" rIns="0" bIns="0" anchor="t" anchorCtr="0">
            <a:normAutofit/>
          </a:bodyPr>
          <a:lstStyle/>
          <a:p>
            <a:pPr marL="0" lvl="0" indent="0" algn="l" rtl="0">
              <a:lnSpc>
                <a:spcPct val="95000"/>
              </a:lnSpc>
              <a:spcBef>
                <a:spcPts val="0"/>
              </a:spcBef>
              <a:spcAft>
                <a:spcPts val="0"/>
              </a:spcAft>
              <a:buSzPts val="2400"/>
              <a:buNone/>
            </a:pPr>
            <a:r>
              <a:rPr lang="en-US" sz="2400">
                <a:solidFill>
                  <a:schemeClr val="dk1"/>
                </a:solidFill>
              </a:rPr>
              <a:t>April 2025 – March 2026</a:t>
            </a:r>
            <a:endParaRPr>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7"/>
          <p:cNvSpPr txBox="1">
            <a:spLocks noGrp="1"/>
          </p:cNvSpPr>
          <p:nvPr>
            <p:ph type="title"/>
          </p:nvPr>
        </p:nvSpPr>
        <p:spPr>
          <a:xfrm>
            <a:off x="388850" y="495298"/>
            <a:ext cx="6459600" cy="672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Arial"/>
              <a:buNone/>
            </a:pPr>
            <a:r>
              <a:rPr lang="en-US" sz="3600"/>
              <a:t>Why choose Home Care?</a:t>
            </a:r>
            <a:endParaRPr sz="3600"/>
          </a:p>
        </p:txBody>
      </p:sp>
      <p:sp>
        <p:nvSpPr>
          <p:cNvPr id="137" name="Google Shape;137;p7"/>
          <p:cNvSpPr txBox="1">
            <a:spLocks noGrp="1"/>
          </p:cNvSpPr>
          <p:nvPr>
            <p:ph type="sldNum" idx="12"/>
          </p:nvPr>
        </p:nvSpPr>
        <p:spPr>
          <a:xfrm>
            <a:off x="11641332" y="6281928"/>
            <a:ext cx="536812" cy="576072"/>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200"/>
              <a:buNone/>
            </a:pPr>
            <a:fld id="{00000000-1234-1234-1234-123412341234}" type="slidenum">
              <a:rPr lang="en-US"/>
              <a:t>7</a:t>
            </a:fld>
            <a:endParaRPr/>
          </a:p>
        </p:txBody>
      </p:sp>
      <p:pic>
        <p:nvPicPr>
          <p:cNvPr id="138" name="Google Shape;138;p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910450" y="18300"/>
            <a:ext cx="4296776" cy="6248474"/>
          </a:xfrm>
          <a:prstGeom prst="rect">
            <a:avLst/>
          </a:prstGeom>
          <a:noFill/>
          <a:ln>
            <a:noFill/>
          </a:ln>
        </p:spPr>
      </p:pic>
      <p:sp>
        <p:nvSpPr>
          <p:cNvPr id="139" name="Google Shape;139;p7"/>
          <p:cNvSpPr txBox="1"/>
          <p:nvPr/>
        </p:nvSpPr>
        <p:spPr>
          <a:xfrm>
            <a:off x="312650" y="1293375"/>
            <a:ext cx="7521600" cy="4782000"/>
          </a:xfrm>
          <a:prstGeom prst="rect">
            <a:avLst/>
          </a:prstGeom>
          <a:noFill/>
          <a:ln>
            <a:noFill/>
          </a:ln>
        </p:spPr>
        <p:txBody>
          <a:bodyPr spcFirstLastPara="1" wrap="square" lIns="0" tIns="0" rIns="0" bIns="0" anchor="t" anchorCtr="0">
            <a:noAutofit/>
          </a:bodyPr>
          <a:lstStyle/>
          <a:p>
            <a:pPr marL="457200" marR="0" lvl="0" indent="-400050" algn="l" rtl="0">
              <a:lnSpc>
                <a:spcPct val="100000"/>
              </a:lnSpc>
              <a:spcBef>
                <a:spcPts val="1000"/>
              </a:spcBef>
              <a:spcAft>
                <a:spcPts val="0"/>
              </a:spcAft>
              <a:buClr>
                <a:srgbClr val="000000"/>
              </a:buClr>
              <a:buSzPts val="2700"/>
              <a:buFont typeface="Arial"/>
              <a:buChar char="•"/>
            </a:pPr>
            <a:r>
              <a:rPr lang="en-US" sz="2700" b="1" i="0" u="none" strike="noStrike" cap="none">
                <a:solidFill>
                  <a:srgbClr val="388538"/>
                </a:solidFill>
                <a:latin typeface="Arial"/>
                <a:ea typeface="Arial"/>
                <a:cs typeface="Arial"/>
                <a:sym typeface="Arial"/>
              </a:rPr>
              <a:t>Flexibility </a:t>
            </a:r>
            <a:r>
              <a:rPr lang="en-US" sz="2700" b="0" i="0" u="none" strike="noStrike" cap="none">
                <a:solidFill>
                  <a:srgbClr val="000000"/>
                </a:solidFill>
                <a:latin typeface="Arial"/>
                <a:ea typeface="Arial"/>
                <a:cs typeface="Arial"/>
                <a:sym typeface="Arial"/>
              </a:rPr>
              <a:t>in hours and days worked</a:t>
            </a:r>
            <a:endParaRPr sz="2700" b="0" i="0" u="none" strike="noStrike" cap="none">
              <a:solidFill>
                <a:srgbClr val="000000"/>
              </a:solidFill>
              <a:latin typeface="Arial"/>
              <a:ea typeface="Arial"/>
              <a:cs typeface="Arial"/>
              <a:sym typeface="Arial"/>
            </a:endParaRPr>
          </a:p>
          <a:p>
            <a:pPr marL="457200" marR="0" lvl="0" indent="-400050" algn="l" rtl="0">
              <a:lnSpc>
                <a:spcPct val="100000"/>
              </a:lnSpc>
              <a:spcBef>
                <a:spcPts val="1000"/>
              </a:spcBef>
              <a:spcAft>
                <a:spcPts val="0"/>
              </a:spcAft>
              <a:buClr>
                <a:srgbClr val="000000"/>
              </a:buClr>
              <a:buSzPts val="2700"/>
              <a:buFont typeface="Arial"/>
              <a:buChar char="•"/>
            </a:pPr>
            <a:r>
              <a:rPr lang="en-US" sz="2700" b="0" i="0" u="none" strike="noStrike" cap="none">
                <a:solidFill>
                  <a:srgbClr val="000000"/>
                </a:solidFill>
                <a:latin typeface="Arial"/>
                <a:ea typeface="Arial"/>
                <a:cs typeface="Arial"/>
                <a:sym typeface="Arial"/>
              </a:rPr>
              <a:t>Benefits like </a:t>
            </a:r>
            <a:r>
              <a:rPr lang="en-US" sz="2700" b="1" i="0" u="none" strike="noStrike" cap="none">
                <a:solidFill>
                  <a:srgbClr val="388538"/>
                </a:solidFill>
                <a:latin typeface="Arial"/>
                <a:ea typeface="Arial"/>
                <a:cs typeface="Arial"/>
                <a:sym typeface="Arial"/>
              </a:rPr>
              <a:t>overtime and health insurance</a:t>
            </a:r>
            <a:endParaRPr sz="2700" b="0" i="0" u="none" strike="noStrike" cap="none">
              <a:solidFill>
                <a:srgbClr val="388538"/>
              </a:solidFill>
              <a:latin typeface="Arial"/>
              <a:ea typeface="Arial"/>
              <a:cs typeface="Arial"/>
              <a:sym typeface="Arial"/>
            </a:endParaRPr>
          </a:p>
          <a:p>
            <a:pPr marL="457200" marR="0" lvl="0" indent="-400050" algn="l" rtl="0">
              <a:lnSpc>
                <a:spcPct val="100000"/>
              </a:lnSpc>
              <a:spcBef>
                <a:spcPts val="1000"/>
              </a:spcBef>
              <a:spcAft>
                <a:spcPts val="0"/>
              </a:spcAft>
              <a:buClr>
                <a:srgbClr val="000000"/>
              </a:buClr>
              <a:buSzPts val="2700"/>
              <a:buFont typeface="Arial"/>
              <a:buChar char="•"/>
            </a:pPr>
            <a:r>
              <a:rPr lang="en-US" sz="2700" b="1" i="0" u="none" strike="noStrike" cap="none">
                <a:solidFill>
                  <a:srgbClr val="388538"/>
                </a:solidFill>
                <a:latin typeface="Arial"/>
                <a:ea typeface="Arial"/>
                <a:cs typeface="Arial"/>
                <a:sym typeface="Arial"/>
              </a:rPr>
              <a:t>Free </a:t>
            </a:r>
            <a:r>
              <a:rPr lang="en-US" sz="2700" b="0" i="0" u="none" strike="noStrike" cap="none">
                <a:solidFill>
                  <a:srgbClr val="000000"/>
                </a:solidFill>
                <a:latin typeface="Arial"/>
                <a:ea typeface="Arial"/>
                <a:cs typeface="Arial"/>
                <a:sym typeface="Arial"/>
              </a:rPr>
              <a:t>— and </a:t>
            </a:r>
            <a:r>
              <a:rPr lang="en-US" sz="2700" b="1" i="0" u="none" strike="noStrike" cap="none">
                <a:solidFill>
                  <a:srgbClr val="388538"/>
                </a:solidFill>
                <a:latin typeface="Arial"/>
                <a:ea typeface="Arial"/>
                <a:cs typeface="Arial"/>
                <a:sym typeface="Arial"/>
              </a:rPr>
              <a:t>sometimes paid </a:t>
            </a:r>
            <a:r>
              <a:rPr lang="en-US" sz="2700" b="0" i="0" u="none" strike="noStrike" cap="none">
                <a:solidFill>
                  <a:srgbClr val="000000"/>
                </a:solidFill>
                <a:latin typeface="Arial"/>
                <a:ea typeface="Arial"/>
                <a:cs typeface="Arial"/>
                <a:sym typeface="Arial"/>
              </a:rPr>
              <a:t>— </a:t>
            </a:r>
            <a:r>
              <a:rPr lang="en-US" sz="2700" b="1" i="0" u="none" strike="noStrike" cap="none">
                <a:solidFill>
                  <a:srgbClr val="388538"/>
                </a:solidFill>
                <a:latin typeface="Arial"/>
                <a:ea typeface="Arial"/>
                <a:cs typeface="Arial"/>
                <a:sym typeface="Arial"/>
              </a:rPr>
              <a:t>training* </a:t>
            </a:r>
            <a:r>
              <a:rPr lang="en-US" sz="2700" b="0" i="0" u="none" strike="noStrike" cap="none">
                <a:solidFill>
                  <a:srgbClr val="000000"/>
                </a:solidFill>
                <a:latin typeface="Arial"/>
                <a:ea typeface="Arial"/>
                <a:cs typeface="Arial"/>
                <a:sym typeface="Arial"/>
              </a:rPr>
              <a:t>to:</a:t>
            </a:r>
            <a:endParaRPr sz="2700" b="0" i="0" u="none" strike="noStrike" cap="none">
              <a:solidFill>
                <a:srgbClr val="000000"/>
              </a:solidFill>
              <a:latin typeface="Arial"/>
              <a:ea typeface="Arial"/>
              <a:cs typeface="Arial"/>
              <a:sym typeface="Arial"/>
            </a:endParaRPr>
          </a:p>
          <a:p>
            <a:pPr marL="914400" marR="0" lvl="1" indent="-374650" algn="l" rtl="0">
              <a:lnSpc>
                <a:spcPct val="110000"/>
              </a:lnSpc>
              <a:spcBef>
                <a:spcPts val="1600"/>
              </a:spcBef>
              <a:spcAft>
                <a:spcPts val="0"/>
              </a:spcAft>
              <a:buClr>
                <a:srgbClr val="000000"/>
              </a:buClr>
              <a:buSzPts val="2300"/>
              <a:buFont typeface="Arial"/>
              <a:buChar char="•"/>
            </a:pPr>
            <a:r>
              <a:rPr lang="en-US" sz="2300" b="0" i="0" u="none" strike="noStrike" cap="none">
                <a:solidFill>
                  <a:srgbClr val="000000"/>
                </a:solidFill>
                <a:latin typeface="Arial"/>
                <a:ea typeface="Arial"/>
                <a:cs typeface="Arial"/>
                <a:sym typeface="Arial"/>
              </a:rPr>
              <a:t>Earn certifications that lead to higher pay</a:t>
            </a:r>
            <a:endParaRPr sz="2300" b="0" i="0" u="none" strike="noStrike" cap="none">
              <a:solidFill>
                <a:srgbClr val="000000"/>
              </a:solidFill>
              <a:latin typeface="Arial"/>
              <a:ea typeface="Arial"/>
              <a:cs typeface="Arial"/>
              <a:sym typeface="Arial"/>
            </a:endParaRPr>
          </a:p>
          <a:p>
            <a:pPr marL="914400" marR="0" lvl="1" indent="-374650" algn="l" rtl="0">
              <a:lnSpc>
                <a:spcPct val="110000"/>
              </a:lnSpc>
              <a:spcBef>
                <a:spcPts val="1600"/>
              </a:spcBef>
              <a:spcAft>
                <a:spcPts val="0"/>
              </a:spcAft>
              <a:buClr>
                <a:srgbClr val="000000"/>
              </a:buClr>
              <a:buSzPts val="2300"/>
              <a:buFont typeface="Arial"/>
              <a:buChar char="•"/>
            </a:pPr>
            <a:r>
              <a:rPr lang="en-US" sz="2300" b="0" i="0" u="none" strike="noStrike" cap="none">
                <a:solidFill>
                  <a:srgbClr val="000000"/>
                </a:solidFill>
                <a:latin typeface="Arial"/>
                <a:ea typeface="Arial"/>
                <a:cs typeface="Arial"/>
                <a:sym typeface="Arial"/>
              </a:rPr>
              <a:t>Learn the skills you need to do the job well</a:t>
            </a:r>
            <a:endParaRPr sz="2300" b="0" i="0" u="none" strike="noStrike" cap="none">
              <a:solidFill>
                <a:srgbClr val="000000"/>
              </a:solidFill>
              <a:latin typeface="Arial"/>
              <a:ea typeface="Arial"/>
              <a:cs typeface="Arial"/>
              <a:sym typeface="Arial"/>
            </a:endParaRPr>
          </a:p>
          <a:p>
            <a:pPr marL="914400" marR="0" lvl="1" indent="-374650" algn="l" rtl="0">
              <a:lnSpc>
                <a:spcPct val="110000"/>
              </a:lnSpc>
              <a:spcBef>
                <a:spcPts val="1600"/>
              </a:spcBef>
              <a:spcAft>
                <a:spcPts val="0"/>
              </a:spcAft>
              <a:buClr>
                <a:srgbClr val="000000"/>
              </a:buClr>
              <a:buSzPts val="2300"/>
              <a:buFont typeface="Arial"/>
              <a:buChar char="•"/>
            </a:pPr>
            <a:r>
              <a:rPr lang="en-US" sz="2300" b="0" i="0" u="none" strike="noStrike" cap="none">
                <a:solidFill>
                  <a:srgbClr val="000000"/>
                </a:solidFill>
                <a:latin typeface="Arial"/>
                <a:ea typeface="Arial"/>
                <a:cs typeface="Arial"/>
                <a:sym typeface="Arial"/>
              </a:rPr>
              <a:t>Get experience to start a new or different career</a:t>
            </a:r>
            <a:endParaRPr sz="23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*Most trainings are </a:t>
            </a:r>
            <a:r>
              <a:rPr lang="en-US" sz="2000" b="1" i="0" u="none" strike="noStrike" cap="none">
                <a:solidFill>
                  <a:srgbClr val="000000"/>
                </a:solidFill>
                <a:latin typeface="Arial"/>
                <a:ea typeface="Arial"/>
                <a:cs typeface="Arial"/>
                <a:sym typeface="Arial"/>
              </a:rPr>
              <a:t>available online </a:t>
            </a:r>
            <a:r>
              <a:rPr lang="en-US" sz="2000" b="0" i="0" u="none" strike="noStrike" cap="none">
                <a:solidFill>
                  <a:srgbClr val="000000"/>
                </a:solidFill>
                <a:latin typeface="Arial"/>
                <a:ea typeface="Arial"/>
                <a:cs typeface="Arial"/>
                <a:sym typeface="Arial"/>
              </a:rPr>
              <a:t>and in person and </a:t>
            </a:r>
            <a:r>
              <a:rPr lang="en-US" sz="2000" b="1" i="0" u="none" strike="noStrike" cap="none">
                <a:solidFill>
                  <a:srgbClr val="000000"/>
                </a:solidFill>
                <a:latin typeface="Arial"/>
                <a:ea typeface="Arial"/>
                <a:cs typeface="Arial"/>
                <a:sym typeface="Arial"/>
              </a:rPr>
              <a:t>have interpretation services.</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2"/>
          <p:cNvSpPr txBox="1">
            <a:spLocks noGrp="1"/>
          </p:cNvSpPr>
          <p:nvPr>
            <p:ph type="title"/>
          </p:nvPr>
        </p:nvSpPr>
        <p:spPr>
          <a:xfrm>
            <a:off x="675362" y="515438"/>
            <a:ext cx="10868938" cy="88747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3600"/>
              <a:buFont typeface="Arial"/>
              <a:buNone/>
            </a:pPr>
            <a:r>
              <a:rPr lang="en-US" sz="3600">
                <a:solidFill>
                  <a:schemeClr val="accent1"/>
                </a:solidFill>
                <a:latin typeface="Arial"/>
                <a:ea typeface="Arial"/>
                <a:cs typeface="Arial"/>
                <a:sym typeface="Arial"/>
              </a:rPr>
              <a:t>People already providing care …</a:t>
            </a:r>
            <a:endParaRPr/>
          </a:p>
        </p:txBody>
      </p:sp>
      <p:sp>
        <p:nvSpPr>
          <p:cNvPr id="146" name="Google Shape;146;p12"/>
          <p:cNvSpPr txBox="1">
            <a:spLocks noGrp="1"/>
          </p:cNvSpPr>
          <p:nvPr>
            <p:ph type="sldNum" idx="12"/>
          </p:nvPr>
        </p:nvSpPr>
        <p:spPr>
          <a:xfrm>
            <a:off x="11641332" y="6281928"/>
            <a:ext cx="536812" cy="576072"/>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200"/>
              <a:buNone/>
            </a:pPr>
            <a:fld id="{00000000-1234-1234-1234-123412341234}" type="slidenum">
              <a:rPr lang="en-US"/>
              <a:t>8</a:t>
            </a:fld>
            <a:endParaRPr/>
          </a:p>
        </p:txBody>
      </p:sp>
      <p:sp>
        <p:nvSpPr>
          <p:cNvPr id="147" name="Google Shape;147;p12"/>
          <p:cNvSpPr txBox="1">
            <a:spLocks noGrp="1"/>
          </p:cNvSpPr>
          <p:nvPr>
            <p:ph type="body" idx="3"/>
          </p:nvPr>
        </p:nvSpPr>
        <p:spPr>
          <a:xfrm>
            <a:off x="675363" y="1440688"/>
            <a:ext cx="10868938" cy="4459505"/>
          </a:xfrm>
          <a:prstGeom prst="rect">
            <a:avLst/>
          </a:prstGeom>
          <a:noFill/>
          <a:ln>
            <a:noFill/>
          </a:ln>
        </p:spPr>
        <p:txBody>
          <a:bodyPr spcFirstLastPara="1" wrap="square" lIns="0" tIns="0" rIns="0" bIns="0" anchor="t" anchorCtr="0">
            <a:noAutofit/>
          </a:bodyPr>
          <a:lstStyle/>
          <a:p>
            <a:pPr marL="228600" lvl="0" indent="-228600" algn="l" rtl="0">
              <a:lnSpc>
                <a:spcPct val="110000"/>
              </a:lnSpc>
              <a:spcBef>
                <a:spcPts val="0"/>
              </a:spcBef>
              <a:spcAft>
                <a:spcPts val="0"/>
              </a:spcAft>
              <a:buSzPts val="2800"/>
              <a:buChar char="•"/>
            </a:pPr>
            <a:r>
              <a:rPr lang="en-US" sz="2800"/>
              <a:t>Can access </a:t>
            </a:r>
            <a:r>
              <a:rPr lang="en-US" sz="2800" b="1"/>
              <a:t>free and additional resources</a:t>
            </a:r>
            <a:r>
              <a:rPr lang="en-US" sz="2800"/>
              <a:t> and training opportunities to grow their skills.</a:t>
            </a:r>
            <a:endParaRPr/>
          </a:p>
          <a:p>
            <a:pPr marL="228600" lvl="0" indent="-228600" algn="l" rtl="0">
              <a:lnSpc>
                <a:spcPct val="110000"/>
              </a:lnSpc>
              <a:spcBef>
                <a:spcPts val="1600"/>
              </a:spcBef>
              <a:spcAft>
                <a:spcPts val="0"/>
              </a:spcAft>
              <a:buSzPts val="2800"/>
              <a:buChar char="•"/>
            </a:pPr>
            <a:r>
              <a:rPr lang="en-US" sz="2800"/>
              <a:t>Who are not certified may be eligible to get a provider number and </a:t>
            </a:r>
            <a:r>
              <a:rPr lang="en-US" sz="2800" b="1"/>
              <a:t>paid for their work if the person they are supporting</a:t>
            </a:r>
            <a:r>
              <a:rPr lang="en-US" sz="2800"/>
              <a:t> receives Medicaid-funded services and support.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8"/>
          <p:cNvSpPr txBox="1">
            <a:spLocks noGrp="1"/>
          </p:cNvSpPr>
          <p:nvPr>
            <p:ph type="title"/>
          </p:nvPr>
        </p:nvSpPr>
        <p:spPr>
          <a:xfrm>
            <a:off x="675363" y="515438"/>
            <a:ext cx="4797183" cy="88747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200"/>
              <a:buFont typeface="Arial"/>
              <a:buNone/>
            </a:pPr>
            <a:r>
              <a:rPr lang="en-US" sz="3600" i="0" u="none" strike="noStrike">
                <a:solidFill>
                  <a:srgbClr val="000000"/>
                </a:solidFill>
              </a:rPr>
              <a:t>Jumpstarting careers</a:t>
            </a:r>
            <a:endParaRPr sz="3600"/>
          </a:p>
        </p:txBody>
      </p:sp>
      <p:sp>
        <p:nvSpPr>
          <p:cNvPr id="154" name="Google Shape;154;p8"/>
          <p:cNvSpPr txBox="1">
            <a:spLocks noGrp="1"/>
          </p:cNvSpPr>
          <p:nvPr>
            <p:ph type="body" idx="1"/>
          </p:nvPr>
        </p:nvSpPr>
        <p:spPr>
          <a:xfrm>
            <a:off x="641925" y="1320300"/>
            <a:ext cx="5875500" cy="4572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400"/>
              <a:buNone/>
            </a:pPr>
            <a:r>
              <a:rPr lang="en-US" sz="2500"/>
              <a:t>Home Care can be a </a:t>
            </a:r>
            <a:r>
              <a:rPr lang="en-US" sz="2500" b="1">
                <a:solidFill>
                  <a:schemeClr val="accent1"/>
                </a:solidFill>
              </a:rPr>
              <a:t>lifelong career</a:t>
            </a:r>
            <a:r>
              <a:rPr lang="en-US" sz="2500"/>
              <a:t>, a part-time job or a jumpstart into a new or different line of work.</a:t>
            </a:r>
            <a:endParaRPr sz="2500"/>
          </a:p>
          <a:p>
            <a:pPr marL="0" lvl="0" indent="0" algn="l" rtl="0">
              <a:lnSpc>
                <a:spcPct val="100000"/>
              </a:lnSpc>
              <a:spcBef>
                <a:spcPts val="1600"/>
              </a:spcBef>
              <a:spcAft>
                <a:spcPts val="0"/>
              </a:spcAft>
              <a:buSzPts val="2400"/>
              <a:buNone/>
            </a:pPr>
            <a:r>
              <a:rPr lang="en-US" sz="2500">
                <a:solidFill>
                  <a:srgbClr val="000000"/>
                </a:solidFill>
              </a:rPr>
              <a:t>Home care can provide experience for careers in:</a:t>
            </a:r>
            <a:endParaRPr sz="2500"/>
          </a:p>
          <a:p>
            <a:pPr marL="285750" lvl="0" indent="-298450" algn="l" rtl="0">
              <a:lnSpc>
                <a:spcPct val="100000"/>
              </a:lnSpc>
              <a:spcBef>
                <a:spcPts val="1600"/>
              </a:spcBef>
              <a:spcAft>
                <a:spcPts val="0"/>
              </a:spcAft>
              <a:buSzPts val="2200"/>
              <a:buChar char="•"/>
            </a:pPr>
            <a:r>
              <a:rPr lang="en-US" sz="2200" b="1">
                <a:solidFill>
                  <a:schemeClr val="accent1"/>
                </a:solidFill>
              </a:rPr>
              <a:t>Health and healthcare </a:t>
            </a:r>
            <a:r>
              <a:rPr lang="en-US" sz="2200">
                <a:solidFill>
                  <a:srgbClr val="000000"/>
                </a:solidFill>
              </a:rPr>
              <a:t>like nursing, medical technicians and medical assistants</a:t>
            </a:r>
            <a:endParaRPr sz="2200"/>
          </a:p>
          <a:p>
            <a:pPr marL="285750" lvl="0" indent="-298450" algn="l" rtl="0">
              <a:lnSpc>
                <a:spcPct val="100000"/>
              </a:lnSpc>
              <a:spcBef>
                <a:spcPts val="1600"/>
              </a:spcBef>
              <a:spcAft>
                <a:spcPts val="0"/>
              </a:spcAft>
              <a:buSzPts val="2200"/>
              <a:buChar char="•"/>
            </a:pPr>
            <a:r>
              <a:rPr lang="en-US" sz="2200" b="1">
                <a:solidFill>
                  <a:schemeClr val="accent1"/>
                </a:solidFill>
              </a:rPr>
              <a:t>Mental / behavioral health </a:t>
            </a:r>
            <a:r>
              <a:rPr lang="en-US" sz="2200">
                <a:solidFill>
                  <a:srgbClr val="000000"/>
                </a:solidFill>
              </a:rPr>
              <a:t>like social work and counseling</a:t>
            </a:r>
            <a:endParaRPr sz="2200"/>
          </a:p>
          <a:p>
            <a:pPr marL="285750" lvl="0" indent="-298450" algn="l" rtl="0">
              <a:lnSpc>
                <a:spcPct val="100000"/>
              </a:lnSpc>
              <a:spcBef>
                <a:spcPts val="1600"/>
              </a:spcBef>
              <a:spcAft>
                <a:spcPts val="0"/>
              </a:spcAft>
              <a:buSzPts val="2200"/>
              <a:buChar char="•"/>
            </a:pPr>
            <a:r>
              <a:rPr lang="en-US" sz="2200" b="1">
                <a:solidFill>
                  <a:schemeClr val="accent1"/>
                </a:solidFill>
              </a:rPr>
              <a:t>Education</a:t>
            </a:r>
            <a:r>
              <a:rPr lang="en-US" sz="2200">
                <a:solidFill>
                  <a:srgbClr val="000000"/>
                </a:solidFill>
              </a:rPr>
              <a:t> including specialties for students with disabilities</a:t>
            </a:r>
            <a:endParaRPr sz="2200"/>
          </a:p>
        </p:txBody>
      </p:sp>
      <p:sp>
        <p:nvSpPr>
          <p:cNvPr id="155" name="Google Shape;155;p8"/>
          <p:cNvSpPr txBox="1">
            <a:spLocks noGrp="1"/>
          </p:cNvSpPr>
          <p:nvPr>
            <p:ph type="sldNum" idx="12"/>
          </p:nvPr>
        </p:nvSpPr>
        <p:spPr>
          <a:xfrm>
            <a:off x="11641332" y="6281928"/>
            <a:ext cx="536812" cy="576072"/>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200"/>
              <a:buNone/>
            </a:pPr>
            <a:fld id="{00000000-1234-1234-1234-123412341234}" type="slidenum">
              <a:rPr lang="en-US"/>
              <a:t>9</a:t>
            </a:fld>
            <a:endParaRPr/>
          </a:p>
        </p:txBody>
      </p:sp>
      <p:pic>
        <p:nvPicPr>
          <p:cNvPr id="156" name="Google Shape;156;p8" descr="Two people cooking&#10;&#10;AI-generated content may be incorrect."/>
          <p:cNvPicPr preferRelativeResize="0">
            <a:picLocks noGrp="1"/>
          </p:cNvPicPr>
          <p:nvPr>
            <p:ph type="pic" idx="3"/>
          </p:nvPr>
        </p:nvPicPr>
        <p:blipFill rotWithShape="1">
          <a:blip r:embed="rId3" cstate="screen">
            <a:alphaModFix/>
            <a:extLst>
              <a:ext uri="{28A0092B-C50C-407E-A947-70E740481C1C}">
                <a14:useLocalDpi xmlns:a14="http://schemas.microsoft.com/office/drawing/2010/main"/>
              </a:ext>
            </a:extLst>
          </a:blip>
          <a:srcRect/>
          <a:stretch/>
        </p:blipFill>
        <p:spPr>
          <a:xfrm>
            <a:off x="7149825" y="0"/>
            <a:ext cx="5042175" cy="6281927"/>
          </a:xfrm>
          <a:prstGeom prst="rect">
            <a:avLst/>
          </a:prstGeom>
          <a:solidFill>
            <a:srgbClr val="F2F2F2"/>
          </a:solidFill>
          <a:ln>
            <a:noFill/>
          </a:ln>
        </p:spPr>
      </p:pic>
    </p:spTree>
  </p:cSld>
  <p:clrMapOvr>
    <a:masterClrMapping/>
  </p:clrMapOvr>
</p:sld>
</file>

<file path=ppt/theme/theme1.xml><?xml version="1.0" encoding="utf-8"?>
<a:theme xmlns:a="http://schemas.openxmlformats.org/drawingml/2006/main" name="Oregon Home Care Commission Template 2025">
  <a:themeElements>
    <a:clrScheme name="007bbd">
      <a:dk1>
        <a:srgbClr val="000000"/>
      </a:dk1>
      <a:lt1>
        <a:srgbClr val="FFFFFF"/>
      </a:lt1>
      <a:dk2>
        <a:srgbClr val="000000"/>
      </a:dk2>
      <a:lt2>
        <a:srgbClr val="FFFFFF"/>
      </a:lt2>
      <a:accent1>
        <a:srgbClr val="388538"/>
      </a:accent1>
      <a:accent2>
        <a:srgbClr val="007BBD"/>
      </a:accent2>
      <a:accent3>
        <a:srgbClr val="A756B3"/>
      </a:accent3>
      <a:accent4>
        <a:srgbClr val="C84B58"/>
      </a:accent4>
      <a:accent5>
        <a:srgbClr val="515151"/>
      </a:accent5>
      <a:accent6>
        <a:srgbClr val="CACACA"/>
      </a:accent6>
      <a:hlink>
        <a:srgbClr val="515151"/>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1653</Words>
  <Application>Microsoft Macintosh PowerPoint</Application>
  <PresentationFormat>Widescreen</PresentationFormat>
  <Paragraphs>172</Paragraphs>
  <Slides>16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Verdana</vt:lpstr>
      <vt:lpstr>Oregon Home Care Commission Template 2025</vt:lpstr>
      <vt:lpstr> Oregon  Home Care Jobs</vt:lpstr>
      <vt:lpstr>But first, what is Home Care? </vt:lpstr>
      <vt:lpstr>PowerPoint Presentation</vt:lpstr>
      <vt:lpstr>There are four types of home care jobs</vt:lpstr>
      <vt:lpstr>Meeting the demand</vt:lpstr>
      <vt:lpstr>The campaign</vt:lpstr>
      <vt:lpstr>Why choose Home Care?</vt:lpstr>
      <vt:lpstr>People already providing care …</vt:lpstr>
      <vt:lpstr>Jumpstarting careers</vt:lpstr>
      <vt:lpstr>Eligibility:  Applicants must: </vt:lpstr>
      <vt:lpstr>PowerPoint Presentation</vt:lpstr>
      <vt:lpstr>PowerPoint Presentation</vt:lpstr>
      <vt:lpstr>PowerPoint Presentation</vt:lpstr>
      <vt:lpstr>Provider Navigator Program</vt:lpstr>
      <vt:lpstr>Helping to share the opportunity – thank you!</vt:lpstr>
      <vt:lpstr> Thank you!</vt:lpstr>
    </vt:vector>
  </TitlesOfParts>
  <Manager/>
  <Company/>
  <LinksUpToDate>false</LinksUpToDate>
  <SharedDoc>false</SharedDoc>
  <HyperlinkBase>https://oregonhomecarejobs.com/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Serene Arena</cp:lastModifiedBy>
  <cp:revision>6</cp:revision>
  <dcterms:created xsi:type="dcterms:W3CDTF">2023-11-29T18:50:10Z</dcterms:created>
  <dcterms:modified xsi:type="dcterms:W3CDTF">2025-09-03T16:48:54Z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0x0101007EFEF4848DF068438FE16B6B9B2920FD</vt:lpwstr>
  </property>
  <property fmtid="{D5CDD505-2E9C-101B-9397-08002B2CF9AE}" pid="3" name="MediaServiceImageTags">
    <vt:lpwstr/>
  </property>
</Properties>
</file>